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heme/themeOverride1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Lst>
  <p:notesMasterIdLst>
    <p:notesMasterId r:id="rId32"/>
  </p:notesMasterIdLst>
  <p:sldIdLst>
    <p:sldId id="339" r:id="rId2"/>
    <p:sldId id="332" r:id="rId3"/>
    <p:sldId id="340" r:id="rId4"/>
    <p:sldId id="294" r:id="rId5"/>
    <p:sldId id="341" r:id="rId6"/>
    <p:sldId id="293" r:id="rId7"/>
    <p:sldId id="346" r:id="rId8"/>
    <p:sldId id="347" r:id="rId9"/>
    <p:sldId id="366" r:id="rId10"/>
    <p:sldId id="348" r:id="rId11"/>
    <p:sldId id="349" r:id="rId12"/>
    <p:sldId id="367" r:id="rId13"/>
    <p:sldId id="351" r:id="rId14"/>
    <p:sldId id="353" r:id="rId15"/>
    <p:sldId id="354" r:id="rId16"/>
    <p:sldId id="356" r:id="rId17"/>
    <p:sldId id="357" r:id="rId18"/>
    <p:sldId id="359" r:id="rId19"/>
    <p:sldId id="360" r:id="rId20"/>
    <p:sldId id="368" r:id="rId21"/>
    <p:sldId id="362" r:id="rId22"/>
    <p:sldId id="363" r:id="rId23"/>
    <p:sldId id="364" r:id="rId24"/>
    <p:sldId id="365" r:id="rId25"/>
    <p:sldId id="369" r:id="rId26"/>
    <p:sldId id="370" r:id="rId27"/>
    <p:sldId id="344" r:id="rId28"/>
    <p:sldId id="371" r:id="rId29"/>
    <p:sldId id="358" r:id="rId30"/>
    <p:sldId id="288" r:id="rId31"/>
  </p:sldIdLst>
  <p:sldSz cx="12192000" cy="685800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1">
          <p15:clr>
            <a:srgbClr val="A4A3A4"/>
          </p15:clr>
        </p15:guide>
        <p15:guide id="2" pos="72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A78B0"/>
    <a:srgbClr val="FAFBFD"/>
    <a:srgbClr val="142233"/>
    <a:srgbClr val="000000"/>
    <a:srgbClr val="FD4A64"/>
    <a:srgbClr val="6A71E6"/>
    <a:srgbClr val="00B1D2"/>
    <a:srgbClr val="8AA3BD"/>
    <a:srgbClr val="5F63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5" autoAdjust="0"/>
    <p:restoredTop sz="83558" autoAdjust="0"/>
  </p:normalViewPr>
  <p:slideViewPr>
    <p:cSldViewPr snapToGrid="0" showGuides="1">
      <p:cViewPr varScale="1">
        <p:scale>
          <a:sx n="87" d="100"/>
          <a:sy n="87" d="100"/>
        </p:scale>
        <p:origin x="816" y="77"/>
      </p:cViewPr>
      <p:guideLst>
        <p:guide orient="horz" pos="3861"/>
        <p:guide pos="7219"/>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71700-2A4E-4AED-9E00-05FA757A75A3}" type="datetimeFigureOut">
              <a:rPr lang="zh-CN" altLang="en-US" smtClean="0"/>
              <a:t>2021/1/8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A9EA2-4E0C-4ED9-900A-7F897B70E54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更多模板请关注：https://haosc.taobao.com</a:t>
            </a:r>
          </a:p>
        </p:txBody>
      </p:sp>
      <p:sp>
        <p:nvSpPr>
          <p:cNvPr id="4" name="灯片编号占位符 3"/>
          <p:cNvSpPr>
            <a:spLocks noGrp="1"/>
          </p:cNvSpPr>
          <p:nvPr>
            <p:ph type="sldNum" sz="quarter" idx="10"/>
          </p:nvPr>
        </p:nvSpPr>
        <p:spPr/>
        <p:txBody>
          <a:bodyPr/>
          <a:lstStyle/>
          <a:p>
            <a:fld id="{C0AA9EA2-4E0C-4ED9-900A-7F897B70E54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11</a:t>
            </a:fld>
            <a:endParaRPr lang="zh-CN" altLang="en-US"/>
          </a:p>
        </p:txBody>
      </p:sp>
    </p:spTree>
    <p:extLst>
      <p:ext uri="{BB962C8B-B14F-4D97-AF65-F5344CB8AC3E}">
        <p14:creationId xmlns:p14="http://schemas.microsoft.com/office/powerpoint/2010/main" val="182601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12</a:t>
            </a:fld>
            <a:endParaRPr lang="zh-CN" altLang="en-US"/>
          </a:p>
        </p:txBody>
      </p:sp>
    </p:spTree>
    <p:extLst>
      <p:ext uri="{BB962C8B-B14F-4D97-AF65-F5344CB8AC3E}">
        <p14:creationId xmlns:p14="http://schemas.microsoft.com/office/powerpoint/2010/main" val="2456867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13</a:t>
            </a:fld>
            <a:endParaRPr lang="zh-CN" altLang="en-US"/>
          </a:p>
        </p:txBody>
      </p:sp>
    </p:spTree>
    <p:extLst>
      <p:ext uri="{BB962C8B-B14F-4D97-AF65-F5344CB8AC3E}">
        <p14:creationId xmlns:p14="http://schemas.microsoft.com/office/powerpoint/2010/main" val="368454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14</a:t>
            </a:fld>
            <a:endParaRPr lang="zh-CN" altLang="en-US"/>
          </a:p>
        </p:txBody>
      </p:sp>
    </p:spTree>
    <p:extLst>
      <p:ext uri="{BB962C8B-B14F-4D97-AF65-F5344CB8AC3E}">
        <p14:creationId xmlns:p14="http://schemas.microsoft.com/office/powerpoint/2010/main" val="363389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15</a:t>
            </a:fld>
            <a:endParaRPr lang="zh-CN" altLang="en-US"/>
          </a:p>
        </p:txBody>
      </p:sp>
    </p:spTree>
    <p:extLst>
      <p:ext uri="{BB962C8B-B14F-4D97-AF65-F5344CB8AC3E}">
        <p14:creationId xmlns:p14="http://schemas.microsoft.com/office/powerpoint/2010/main" val="4200219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16</a:t>
            </a:fld>
            <a:endParaRPr lang="zh-CN" altLang="en-US"/>
          </a:p>
        </p:txBody>
      </p:sp>
    </p:spTree>
    <p:extLst>
      <p:ext uri="{BB962C8B-B14F-4D97-AF65-F5344CB8AC3E}">
        <p14:creationId xmlns:p14="http://schemas.microsoft.com/office/powerpoint/2010/main" val="3730264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17</a:t>
            </a:fld>
            <a:endParaRPr lang="zh-CN" altLang="en-US"/>
          </a:p>
        </p:txBody>
      </p:sp>
    </p:spTree>
    <p:extLst>
      <p:ext uri="{BB962C8B-B14F-4D97-AF65-F5344CB8AC3E}">
        <p14:creationId xmlns:p14="http://schemas.microsoft.com/office/powerpoint/2010/main" val="872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18</a:t>
            </a:fld>
            <a:endParaRPr lang="zh-CN" altLang="en-US"/>
          </a:p>
        </p:txBody>
      </p:sp>
    </p:spTree>
    <p:extLst>
      <p:ext uri="{BB962C8B-B14F-4D97-AF65-F5344CB8AC3E}">
        <p14:creationId xmlns:p14="http://schemas.microsoft.com/office/powerpoint/2010/main" val="228686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19</a:t>
            </a:fld>
            <a:endParaRPr lang="zh-CN" altLang="en-US"/>
          </a:p>
        </p:txBody>
      </p:sp>
    </p:spTree>
    <p:extLst>
      <p:ext uri="{BB962C8B-B14F-4D97-AF65-F5344CB8AC3E}">
        <p14:creationId xmlns:p14="http://schemas.microsoft.com/office/powerpoint/2010/main" val="1683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20</a:t>
            </a:fld>
            <a:endParaRPr lang="zh-CN" altLang="en-US"/>
          </a:p>
        </p:txBody>
      </p:sp>
    </p:spTree>
    <p:extLst>
      <p:ext uri="{BB962C8B-B14F-4D97-AF65-F5344CB8AC3E}">
        <p14:creationId xmlns:p14="http://schemas.microsoft.com/office/powerpoint/2010/main" val="362863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21</a:t>
            </a:fld>
            <a:endParaRPr lang="zh-CN" altLang="en-US"/>
          </a:p>
        </p:txBody>
      </p:sp>
    </p:spTree>
    <p:extLst>
      <p:ext uri="{BB962C8B-B14F-4D97-AF65-F5344CB8AC3E}">
        <p14:creationId xmlns:p14="http://schemas.microsoft.com/office/powerpoint/2010/main" val="961254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22</a:t>
            </a:fld>
            <a:endParaRPr lang="zh-CN" altLang="en-US"/>
          </a:p>
        </p:txBody>
      </p:sp>
    </p:spTree>
    <p:extLst>
      <p:ext uri="{BB962C8B-B14F-4D97-AF65-F5344CB8AC3E}">
        <p14:creationId xmlns:p14="http://schemas.microsoft.com/office/powerpoint/2010/main" val="422527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23</a:t>
            </a:fld>
            <a:endParaRPr lang="zh-CN" altLang="en-US"/>
          </a:p>
        </p:txBody>
      </p:sp>
    </p:spTree>
    <p:extLst>
      <p:ext uri="{BB962C8B-B14F-4D97-AF65-F5344CB8AC3E}">
        <p14:creationId xmlns:p14="http://schemas.microsoft.com/office/powerpoint/2010/main" val="17347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24</a:t>
            </a:fld>
            <a:endParaRPr lang="zh-CN" altLang="en-US"/>
          </a:p>
        </p:txBody>
      </p:sp>
    </p:spTree>
    <p:extLst>
      <p:ext uri="{BB962C8B-B14F-4D97-AF65-F5344CB8AC3E}">
        <p14:creationId xmlns:p14="http://schemas.microsoft.com/office/powerpoint/2010/main" val="2699069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25</a:t>
            </a:fld>
            <a:endParaRPr lang="zh-CN" altLang="en-US"/>
          </a:p>
        </p:txBody>
      </p:sp>
    </p:spTree>
    <p:extLst>
      <p:ext uri="{BB962C8B-B14F-4D97-AF65-F5344CB8AC3E}">
        <p14:creationId xmlns:p14="http://schemas.microsoft.com/office/powerpoint/2010/main" val="2275680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26</a:t>
            </a:fld>
            <a:endParaRPr lang="zh-CN" altLang="en-US"/>
          </a:p>
        </p:txBody>
      </p:sp>
    </p:spTree>
    <p:extLst>
      <p:ext uri="{BB962C8B-B14F-4D97-AF65-F5344CB8AC3E}">
        <p14:creationId xmlns:p14="http://schemas.microsoft.com/office/powerpoint/2010/main" val="3668870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全局:英文字体：Arial</a:t>
            </a:r>
          </a:p>
          <a:p>
            <a:endParaRPr lang="en-US" altLang="zh-CN"/>
          </a:p>
          <a:p>
            <a:r>
              <a:rPr lang="en-US" altLang="zh-CN"/>
              <a:t>全局:中文字体：微软雅黑</a:t>
            </a:r>
          </a:p>
          <a:p>
            <a:endParaRPr lang="en-US" altLang="zh-CN"/>
          </a:p>
          <a:p>
            <a:r>
              <a:rPr lang="en-US" altLang="zh-CN"/>
              <a:t>无用到特殊字体，建议使用微软OFFICE2013或2016演示，效果更佳</a:t>
            </a:r>
          </a:p>
        </p:txBody>
      </p:sp>
      <p:sp>
        <p:nvSpPr>
          <p:cNvPr id="4" name="灯片编号占位符 3"/>
          <p:cNvSpPr>
            <a:spLocks noGrp="1"/>
          </p:cNvSpPr>
          <p:nvPr>
            <p:ph type="sldNum" sz="quarter" idx="10"/>
          </p:nvPr>
        </p:nvSpPr>
        <p:spPr/>
        <p:txBody>
          <a:bodyPr/>
          <a:lstStyle/>
          <a:p>
            <a:fld id="{C0AA9EA2-4E0C-4ED9-900A-7F897B70E54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28</a:t>
            </a:fld>
            <a:endParaRPr lang="zh-CN" altLang="en-US"/>
          </a:p>
        </p:txBody>
      </p:sp>
    </p:spTree>
    <p:extLst>
      <p:ext uri="{BB962C8B-B14F-4D97-AF65-F5344CB8AC3E}">
        <p14:creationId xmlns:p14="http://schemas.microsoft.com/office/powerpoint/2010/main" val="406111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7</a:t>
            </a:fld>
            <a:endParaRPr lang="zh-CN" altLang="en-US"/>
          </a:p>
        </p:txBody>
      </p:sp>
    </p:spTree>
    <p:extLst>
      <p:ext uri="{BB962C8B-B14F-4D97-AF65-F5344CB8AC3E}">
        <p14:creationId xmlns:p14="http://schemas.microsoft.com/office/powerpoint/2010/main" val="30403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8</a:t>
            </a:fld>
            <a:endParaRPr lang="zh-CN" altLang="en-US"/>
          </a:p>
        </p:txBody>
      </p:sp>
    </p:spTree>
    <p:extLst>
      <p:ext uri="{BB962C8B-B14F-4D97-AF65-F5344CB8AC3E}">
        <p14:creationId xmlns:p14="http://schemas.microsoft.com/office/powerpoint/2010/main" val="423271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p>
          <a:p>
            <a:r>
              <a:rPr lang="zh-CN" altLang="en-US"/>
              <a:t>感谢你的购买</a:t>
            </a:r>
          </a:p>
          <a:p>
            <a:endParaRPr lang="zh-CN" altLang="en-US"/>
          </a:p>
          <a:p>
            <a:r>
              <a:rPr lang="zh-CN" altLang="en-US"/>
              <a:t>更多作品，请访问作者主页，为你职场助力。</a:t>
            </a:r>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t>9</a:t>
            </a:fld>
            <a:endParaRPr lang="zh-CN" altLang="en-US"/>
          </a:p>
        </p:txBody>
      </p:sp>
    </p:spTree>
    <p:extLst>
      <p:ext uri="{BB962C8B-B14F-4D97-AF65-F5344CB8AC3E}">
        <p14:creationId xmlns:p14="http://schemas.microsoft.com/office/powerpoint/2010/main" val="415575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FC5B6-F809-48FF-816D-0462E9443E97}" type="slidenum">
              <a:rPr lang="zh-CN" altLang="en-US" smtClean="0"/>
              <a:t>10</a:t>
            </a:fld>
            <a:endParaRPr lang="zh-CN" altLang="en-US"/>
          </a:p>
        </p:txBody>
      </p:sp>
    </p:spTree>
    <p:extLst>
      <p:ext uri="{BB962C8B-B14F-4D97-AF65-F5344CB8AC3E}">
        <p14:creationId xmlns:p14="http://schemas.microsoft.com/office/powerpoint/2010/main" val="247901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142233"/>
        </a:solidFill>
        <a:effectLst/>
      </p:bgPr>
    </p:bg>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6930888" y="2025660"/>
            <a:ext cx="5261113" cy="2994992"/>
          </a:xfrm>
          <a:custGeom>
            <a:avLst/>
            <a:gdLst>
              <a:gd name="connsiteX0" fmla="*/ 0 w 5261113"/>
              <a:gd name="connsiteY0" fmla="*/ 0 h 2994992"/>
              <a:gd name="connsiteX1" fmla="*/ 5261113 w 5261113"/>
              <a:gd name="connsiteY1" fmla="*/ 0 h 2994992"/>
              <a:gd name="connsiteX2" fmla="*/ 5261113 w 5261113"/>
              <a:gd name="connsiteY2" fmla="*/ 2994992 h 2994992"/>
              <a:gd name="connsiteX3" fmla="*/ 0 w 5261113"/>
              <a:gd name="connsiteY3" fmla="*/ 2994992 h 2994992"/>
            </a:gdLst>
            <a:ahLst/>
            <a:cxnLst>
              <a:cxn ang="0">
                <a:pos x="connsiteX0" y="connsiteY0"/>
              </a:cxn>
              <a:cxn ang="0">
                <a:pos x="connsiteX1" y="connsiteY1"/>
              </a:cxn>
              <a:cxn ang="0">
                <a:pos x="connsiteX2" y="connsiteY2"/>
              </a:cxn>
              <a:cxn ang="0">
                <a:pos x="connsiteX3" y="connsiteY3"/>
              </a:cxn>
            </a:cxnLst>
            <a:rect l="l" t="t" r="r" b="b"/>
            <a:pathLst>
              <a:path w="5261113" h="2994992">
                <a:moveTo>
                  <a:pt x="0" y="0"/>
                </a:moveTo>
                <a:lnTo>
                  <a:pt x="5261113" y="0"/>
                </a:lnTo>
                <a:lnTo>
                  <a:pt x="5261113" y="2994992"/>
                </a:lnTo>
                <a:lnTo>
                  <a:pt x="0" y="2994992"/>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1639066" y="1799449"/>
            <a:ext cx="3901087" cy="3902988"/>
          </a:xfrm>
          <a:prstGeom prst="ellipse">
            <a:avLst/>
          </a:prstGeom>
          <a:effectLst>
            <a:glow rad="101600">
              <a:schemeClr val="accent2">
                <a:satMod val="175000"/>
                <a:alpha val="40000"/>
              </a:schemeClr>
            </a:glow>
          </a:effec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818563" y="1738313"/>
            <a:ext cx="1954212" cy="3414712"/>
          </a:xfrm>
          <a:prstGeom prst="rect">
            <a:avLst/>
          </a:prstGeo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4368802" y="1803060"/>
            <a:ext cx="1684337" cy="1675607"/>
          </a:xfrm>
          <a:prstGeom prst="rect">
            <a:avLst/>
          </a:prstGeom>
        </p:spPr>
        <p:txBody>
          <a:bodyPr/>
          <a:lstStyle/>
          <a:p>
            <a:endParaRPr lang="zh-CN" altLang="en-US"/>
          </a:p>
        </p:txBody>
      </p:sp>
      <p:sp>
        <p:nvSpPr>
          <p:cNvPr id="9" name="图片占位符 7"/>
          <p:cNvSpPr>
            <a:spLocks noGrp="1"/>
          </p:cNvSpPr>
          <p:nvPr>
            <p:ph type="pic" sz="quarter" idx="11"/>
          </p:nvPr>
        </p:nvSpPr>
        <p:spPr>
          <a:xfrm>
            <a:off x="6096002" y="1803060"/>
            <a:ext cx="1685925" cy="1675607"/>
          </a:xfrm>
          <a:prstGeom prst="rect">
            <a:avLst/>
          </a:prstGeom>
        </p:spPr>
        <p:txBody>
          <a:bodyPr/>
          <a:lstStyle/>
          <a:p>
            <a:endParaRPr lang="zh-CN" altLang="en-US"/>
          </a:p>
        </p:txBody>
      </p:sp>
      <p:sp>
        <p:nvSpPr>
          <p:cNvPr id="10" name="图片占位符 7"/>
          <p:cNvSpPr>
            <a:spLocks noGrp="1"/>
          </p:cNvSpPr>
          <p:nvPr>
            <p:ph type="pic" sz="quarter" idx="12"/>
          </p:nvPr>
        </p:nvSpPr>
        <p:spPr>
          <a:xfrm>
            <a:off x="4368802" y="3512005"/>
            <a:ext cx="1684337" cy="1685924"/>
          </a:xfrm>
          <a:prstGeom prst="rect">
            <a:avLst/>
          </a:prstGeom>
        </p:spPr>
        <p:txBody>
          <a:bodyPr/>
          <a:lstStyle/>
          <a:p>
            <a:endParaRPr lang="zh-CN" altLang="en-US"/>
          </a:p>
        </p:txBody>
      </p:sp>
      <p:sp>
        <p:nvSpPr>
          <p:cNvPr id="11" name="图片占位符 7"/>
          <p:cNvSpPr>
            <a:spLocks noGrp="1"/>
          </p:cNvSpPr>
          <p:nvPr>
            <p:ph type="pic" sz="quarter" idx="13"/>
          </p:nvPr>
        </p:nvSpPr>
        <p:spPr>
          <a:xfrm>
            <a:off x="6096002" y="3512005"/>
            <a:ext cx="1685925" cy="1685924"/>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8674" t="20001" r="8861" b="19999"/>
          <a:stretch>
            <a:fillRect/>
          </a:stretch>
        </p:blipFill>
        <p:spPr>
          <a:xfrm rot="10800000">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223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60" r:id="rId9"/>
  </p:sldLayoutIdLst>
  <p:txStyles>
    <p:titleStyle>
      <a:lvl1pPr algn="l" defTabSz="914400" rtl="0" eaLnBrk="1" latinLnBrk="0" hangingPunct="1">
        <a:lnSpc>
          <a:spcPct val="90000"/>
        </a:lnSpc>
        <a:spcBef>
          <a:spcPct val="0"/>
        </a:spcBef>
        <a:buNone/>
        <a:defRPr sz="3600" b="1" i="0" kern="1200" baseline="0">
          <a:solidFill>
            <a:schemeClr val="accent1">
              <a:lumMod val="75000"/>
            </a:schemeClr>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1"/>
        </a:buClr>
        <a:buSzPct val="60000"/>
        <a:buFont typeface="Wingdings" panose="05000000000000000000" pitchFamily="2" charset="2"/>
        <a:buChar char=""/>
        <a:defRPr lang="zh-CN" altLang="en-US" sz="2800" kern="1200" baseline="0" dirty="0" smtClean="0">
          <a:solidFill>
            <a:schemeClr val="accent1">
              <a:lumMod val="75000"/>
            </a:schemeClr>
          </a:solidFill>
          <a:latin typeface="+mn-ea"/>
          <a:ea typeface="+mn-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20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3.xml"/><Relationship Id="rId7"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15.xml"/><Relationship Id="rId7" Type="http://schemas.openxmlformats.org/officeDocument/2006/relationships/image" Target="../media/image24.jpe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30.jpe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0.xml"/><Relationship Id="rId7" Type="http://schemas.openxmlformats.org/officeDocument/2006/relationships/image" Target="../media/image39.jpe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46.pn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1601" name="文本框 1600"/>
          <p:cNvSpPr txBox="1"/>
          <p:nvPr/>
        </p:nvSpPr>
        <p:spPr>
          <a:xfrm>
            <a:off x="2371725" y="2284605"/>
            <a:ext cx="7448550" cy="1788631"/>
          </a:xfrm>
          <a:prstGeom prst="rect">
            <a:avLst/>
          </a:prstGeom>
          <a:noFill/>
        </p:spPr>
        <p:txBody>
          <a:bodyPr wrap="square" rtlCol="0">
            <a:spAutoFit/>
          </a:bodyPr>
          <a:lstStyle/>
          <a:p>
            <a:pPr algn="ctr">
              <a:lnSpc>
                <a:spcPct val="120000"/>
              </a:lnSpc>
            </a:pPr>
            <a:r>
              <a:rPr lang="zh-CN" altLang="en-US" sz="4800" b="1" dirty="0">
                <a:solidFill>
                  <a:schemeClr val="bg1"/>
                </a:solidFill>
                <a:effectLst>
                  <a:glow rad="25400">
                    <a:schemeClr val="bg1">
                      <a:alpha val="60000"/>
                    </a:schemeClr>
                  </a:glow>
                </a:effectLst>
                <a:cs typeface="+mn-ea"/>
                <a:sym typeface="+mn-lt"/>
              </a:rPr>
              <a:t>锁相放大器的</a:t>
            </a:r>
            <a:endParaRPr lang="en-US" altLang="zh-CN" sz="4800" b="1" dirty="0">
              <a:solidFill>
                <a:schemeClr val="bg1"/>
              </a:solidFill>
              <a:effectLst>
                <a:glow rad="25400">
                  <a:schemeClr val="bg1">
                    <a:alpha val="60000"/>
                  </a:schemeClr>
                </a:glow>
              </a:effectLst>
              <a:cs typeface="+mn-ea"/>
              <a:sym typeface="+mn-lt"/>
            </a:endParaRPr>
          </a:p>
          <a:p>
            <a:pPr algn="ctr">
              <a:lnSpc>
                <a:spcPct val="120000"/>
              </a:lnSpc>
            </a:pPr>
            <a:r>
              <a:rPr lang="zh-CN" altLang="en-US" sz="4800" b="1" dirty="0">
                <a:solidFill>
                  <a:schemeClr val="bg1"/>
                </a:solidFill>
                <a:effectLst>
                  <a:glow rad="25400">
                    <a:schemeClr val="bg1">
                      <a:alpha val="60000"/>
                    </a:schemeClr>
                  </a:glow>
                </a:effectLst>
                <a:cs typeface="+mn-ea"/>
                <a:sym typeface="+mn-lt"/>
              </a:rPr>
              <a:t>设计与制作</a:t>
            </a:r>
          </a:p>
        </p:txBody>
      </p:sp>
      <p:sp>
        <p:nvSpPr>
          <p:cNvPr id="2" name="文本框 1">
            <a:extLst>
              <a:ext uri="{FF2B5EF4-FFF2-40B4-BE49-F238E27FC236}">
                <a16:creationId xmlns:a16="http://schemas.microsoft.com/office/drawing/2014/main" id="{057275E9-C995-4373-8E05-5B95A9332082}"/>
              </a:ext>
            </a:extLst>
          </p:cNvPr>
          <p:cNvSpPr txBox="1"/>
          <p:nvPr/>
        </p:nvSpPr>
        <p:spPr>
          <a:xfrm>
            <a:off x="6363854" y="4073236"/>
            <a:ext cx="1980029" cy="452945"/>
          </a:xfrm>
          <a:prstGeom prst="rect">
            <a:avLst/>
          </a:prstGeom>
          <a:noFill/>
        </p:spPr>
        <p:txBody>
          <a:bodyPr wrap="none" rtlCol="0">
            <a:spAutoFit/>
          </a:bodyPr>
          <a:lstStyle/>
          <a:p>
            <a:pPr>
              <a:lnSpc>
                <a:spcPct val="130000"/>
              </a:lnSpc>
            </a:pPr>
            <a:r>
              <a:rPr lang="zh-CN" altLang="en-US" sz="2000" b="1" dirty="0">
                <a:solidFill>
                  <a:schemeClr val="bg1"/>
                </a:solidFill>
                <a:latin typeface="Arial" panose="020B0604020202020204" pitchFamily="34" charset="0"/>
                <a:ea typeface="微软雅黑" panose="020B0503020204020204" pitchFamily="34" charset="-122"/>
              </a:rPr>
              <a:t>指导老师：郑远</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88553EB-7D7A-4365-A678-2C00FDE942AD}"/>
              </a:ext>
            </a:extLst>
          </p:cNvPr>
          <p:cNvSpPr txBox="1"/>
          <p:nvPr/>
        </p:nvSpPr>
        <p:spPr>
          <a:xfrm>
            <a:off x="1524035" y="520311"/>
            <a:ext cx="2654300"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实验方案</a:t>
            </a:r>
          </a:p>
        </p:txBody>
      </p:sp>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 name="文本框 1">
            <a:extLst>
              <a:ext uri="{FF2B5EF4-FFF2-40B4-BE49-F238E27FC236}">
                <a16:creationId xmlns:a16="http://schemas.microsoft.com/office/drawing/2014/main" id="{1F51C5F5-8AA9-4BD5-A9A6-846ABEE5AB4D}"/>
              </a:ext>
            </a:extLst>
          </p:cNvPr>
          <p:cNvSpPr txBox="1"/>
          <p:nvPr/>
        </p:nvSpPr>
        <p:spPr>
          <a:xfrm>
            <a:off x="1691640" y="2331720"/>
            <a:ext cx="184731" cy="343235"/>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2049" name="图片 5">
            <a:extLst>
              <a:ext uri="{FF2B5EF4-FFF2-40B4-BE49-F238E27FC236}">
                <a16:creationId xmlns:a16="http://schemas.microsoft.com/office/drawing/2014/main" id="{2A61EAB4-60DE-4625-9D18-0C2A158FD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0951"/>
          <a:stretch>
            <a:fillRect/>
          </a:stretch>
        </p:blipFill>
        <p:spPr bwMode="auto">
          <a:xfrm>
            <a:off x="1640575" y="1515819"/>
            <a:ext cx="8910850" cy="309484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35">
            <a:extLst>
              <a:ext uri="{FF2B5EF4-FFF2-40B4-BE49-F238E27FC236}">
                <a16:creationId xmlns:a16="http://schemas.microsoft.com/office/drawing/2014/main" id="{2E532E50-B4CE-42A8-B128-7C8BCC78BCA5}"/>
              </a:ext>
            </a:extLst>
          </p:cNvPr>
          <p:cNvSpPr txBox="1">
            <a:spLocks noChangeArrowheads="1"/>
          </p:cNvSpPr>
          <p:nvPr/>
        </p:nvSpPr>
        <p:spPr bwMode="auto">
          <a:xfrm>
            <a:off x="1851677" y="4906425"/>
            <a:ext cx="8488645" cy="79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20000"/>
              </a:lnSpc>
              <a:spcBef>
                <a:spcPct val="0"/>
              </a:spcBef>
              <a:buNone/>
            </a:pPr>
            <a:r>
              <a:rPr lang="zh-CN" altLang="en-US" b="1" dirty="0">
                <a:solidFill>
                  <a:schemeClr val="bg1"/>
                </a:solidFill>
                <a:latin typeface="+mn-lt"/>
                <a:ea typeface="+mn-ea"/>
                <a:cs typeface="+mn-ea"/>
                <a:sym typeface="+mn-lt"/>
              </a:rPr>
              <a:t>本实验设计的锁相放大器主要包括信号发生装置、运算放大器、乘法器、低通滤波器、移相器、示波器等组件。</a:t>
            </a:r>
          </a:p>
        </p:txBody>
      </p:sp>
    </p:spTree>
    <p:extLst>
      <p:ext uri="{BB962C8B-B14F-4D97-AF65-F5344CB8AC3E}">
        <p14:creationId xmlns:p14="http://schemas.microsoft.com/office/powerpoint/2010/main" val="3905446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88553EB-7D7A-4365-A678-2C00FDE942AD}"/>
              </a:ext>
            </a:extLst>
          </p:cNvPr>
          <p:cNvSpPr txBox="1"/>
          <p:nvPr/>
        </p:nvSpPr>
        <p:spPr>
          <a:xfrm>
            <a:off x="1524035" y="520311"/>
            <a:ext cx="2654300"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实验方案</a:t>
            </a:r>
          </a:p>
        </p:txBody>
      </p:sp>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 name="文本框 1">
            <a:extLst>
              <a:ext uri="{FF2B5EF4-FFF2-40B4-BE49-F238E27FC236}">
                <a16:creationId xmlns:a16="http://schemas.microsoft.com/office/drawing/2014/main" id="{1F51C5F5-8AA9-4BD5-A9A6-846ABEE5AB4D}"/>
              </a:ext>
            </a:extLst>
          </p:cNvPr>
          <p:cNvSpPr txBox="1"/>
          <p:nvPr/>
        </p:nvSpPr>
        <p:spPr>
          <a:xfrm>
            <a:off x="1691640" y="1954698"/>
            <a:ext cx="184731" cy="343235"/>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sp>
        <p:nvSpPr>
          <p:cNvPr id="25" name="矩形 24">
            <a:extLst>
              <a:ext uri="{FF2B5EF4-FFF2-40B4-BE49-F238E27FC236}">
                <a16:creationId xmlns:a16="http://schemas.microsoft.com/office/drawing/2014/main" id="{B40E27A7-A462-4EE4-8502-88257BA5F8EF}"/>
              </a:ext>
            </a:extLst>
          </p:cNvPr>
          <p:cNvSpPr/>
          <p:nvPr/>
        </p:nvSpPr>
        <p:spPr>
          <a:xfrm>
            <a:off x="1286992" y="1749292"/>
            <a:ext cx="1886514" cy="754045"/>
          </a:xfrm>
          <a:prstGeom prst="rect">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800" kern="100" dirty="0">
                <a:effectLst/>
                <a:ea typeface="宋体" panose="02010600030101010101" pitchFamily="2" charset="-122"/>
                <a:cs typeface="Times New Roman" panose="02020603050405020304" pitchFamily="18" charset="0"/>
              </a:rPr>
              <a:t>Arduino</a:t>
            </a:r>
            <a:r>
              <a:rPr lang="zh-CN" sz="1800" kern="100" dirty="0">
                <a:effectLst/>
                <a:ea typeface="宋体" panose="02010600030101010101" pitchFamily="2" charset="-122"/>
                <a:cs typeface="Times New Roman" panose="02020603050405020304" pitchFamily="18" charset="0"/>
              </a:rPr>
              <a:t>电压源</a:t>
            </a:r>
          </a:p>
        </p:txBody>
      </p:sp>
      <p:sp>
        <p:nvSpPr>
          <p:cNvPr id="27" name="矩形 26">
            <a:extLst>
              <a:ext uri="{FF2B5EF4-FFF2-40B4-BE49-F238E27FC236}">
                <a16:creationId xmlns:a16="http://schemas.microsoft.com/office/drawing/2014/main" id="{E983DFA5-0229-4747-9EAE-65A9072D709E}"/>
              </a:ext>
            </a:extLst>
          </p:cNvPr>
          <p:cNvSpPr/>
          <p:nvPr/>
        </p:nvSpPr>
        <p:spPr>
          <a:xfrm>
            <a:off x="1286993" y="2674955"/>
            <a:ext cx="1886513" cy="754045"/>
          </a:xfrm>
          <a:prstGeom prst="rect">
            <a:avLst/>
          </a:prstGeom>
          <a:noFill/>
          <a:ln>
            <a:solidFill>
              <a:srgbClr val="FAFBFD"/>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kern="100" dirty="0">
                <a:solidFill>
                  <a:schemeClr val="bg1"/>
                </a:solidFill>
                <a:ea typeface="宋体" panose="02010600030101010101" pitchFamily="2" charset="-122"/>
                <a:cs typeface="Times New Roman" panose="02020603050405020304" pitchFamily="18" charset="0"/>
              </a:rPr>
              <a:t>参考</a:t>
            </a:r>
            <a:r>
              <a:rPr lang="zh-CN" kern="100" dirty="0">
                <a:solidFill>
                  <a:schemeClr val="bg1"/>
                </a:solidFill>
                <a:effectLst/>
                <a:ea typeface="宋体" panose="02010600030101010101" pitchFamily="2" charset="-122"/>
                <a:cs typeface="Times New Roman" panose="02020603050405020304" pitchFamily="18" charset="0"/>
              </a:rPr>
              <a:t>信号</a:t>
            </a:r>
          </a:p>
        </p:txBody>
      </p:sp>
      <p:sp>
        <p:nvSpPr>
          <p:cNvPr id="30" name="矩形 29">
            <a:extLst>
              <a:ext uri="{FF2B5EF4-FFF2-40B4-BE49-F238E27FC236}">
                <a16:creationId xmlns:a16="http://schemas.microsoft.com/office/drawing/2014/main" id="{FE3E3842-D7E6-4993-BDEA-45512F529194}"/>
              </a:ext>
            </a:extLst>
          </p:cNvPr>
          <p:cNvSpPr/>
          <p:nvPr/>
        </p:nvSpPr>
        <p:spPr>
          <a:xfrm>
            <a:off x="3819521" y="3710379"/>
            <a:ext cx="1886513" cy="754045"/>
          </a:xfrm>
          <a:prstGeom prst="rect">
            <a:avLst/>
          </a:prstGeom>
          <a:noFill/>
          <a:ln>
            <a:solidFill>
              <a:srgbClr val="FAFBFD"/>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kern="100" dirty="0">
                <a:solidFill>
                  <a:schemeClr val="bg1"/>
                </a:solidFill>
                <a:ea typeface="宋体" panose="02010600030101010101" pitchFamily="2" charset="-122"/>
                <a:cs typeface="Times New Roman" panose="02020603050405020304" pitchFamily="18" charset="0"/>
              </a:rPr>
              <a:t>放大器</a:t>
            </a:r>
            <a:endParaRPr lang="zh-CN" kern="100" dirty="0">
              <a:solidFill>
                <a:schemeClr val="bg1"/>
              </a:solidFill>
              <a:effectLst/>
              <a:ea typeface="宋体"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199D7E7F-93A0-47B5-B16F-85A048A01B36}"/>
              </a:ext>
            </a:extLst>
          </p:cNvPr>
          <p:cNvSpPr/>
          <p:nvPr/>
        </p:nvSpPr>
        <p:spPr>
          <a:xfrm>
            <a:off x="8982638" y="3147112"/>
            <a:ext cx="1886513" cy="754045"/>
          </a:xfrm>
          <a:prstGeom prst="rect">
            <a:avLst/>
          </a:prstGeom>
          <a:noFill/>
          <a:ln>
            <a:solidFill>
              <a:srgbClr val="FAFBFD"/>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kern="100" dirty="0">
                <a:solidFill>
                  <a:schemeClr val="bg1"/>
                </a:solidFill>
                <a:ea typeface="宋体" panose="02010600030101010101" pitchFamily="2" charset="-122"/>
                <a:cs typeface="Times New Roman" panose="02020603050405020304" pitchFamily="18" charset="0"/>
              </a:rPr>
              <a:t>低通滤波器</a:t>
            </a:r>
            <a:endParaRPr lang="zh-CN" kern="100" dirty="0">
              <a:solidFill>
                <a:schemeClr val="bg1"/>
              </a:solidFill>
              <a:effectLst/>
              <a:ea typeface="宋体"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8730A48-B3A3-4296-AFF2-E34547354724}"/>
              </a:ext>
            </a:extLst>
          </p:cNvPr>
          <p:cNvSpPr/>
          <p:nvPr/>
        </p:nvSpPr>
        <p:spPr>
          <a:xfrm>
            <a:off x="1286993" y="3710379"/>
            <a:ext cx="1886513" cy="754045"/>
          </a:xfrm>
          <a:prstGeom prst="rect">
            <a:avLst/>
          </a:prstGeom>
          <a:noFill/>
          <a:ln>
            <a:solidFill>
              <a:srgbClr val="FAFBFD"/>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kern="100" dirty="0">
                <a:solidFill>
                  <a:schemeClr val="bg1"/>
                </a:solidFill>
                <a:effectLst/>
                <a:ea typeface="宋体" panose="02010600030101010101" pitchFamily="2" charset="-122"/>
                <a:cs typeface="Times New Roman" panose="02020603050405020304" pitchFamily="18" charset="0"/>
              </a:rPr>
              <a:t>待测信号</a:t>
            </a:r>
          </a:p>
        </p:txBody>
      </p:sp>
      <p:sp>
        <p:nvSpPr>
          <p:cNvPr id="33" name="矩形 32">
            <a:extLst>
              <a:ext uri="{FF2B5EF4-FFF2-40B4-BE49-F238E27FC236}">
                <a16:creationId xmlns:a16="http://schemas.microsoft.com/office/drawing/2014/main" id="{3A9914C3-594B-4A9D-81AF-33BE87915157}"/>
              </a:ext>
            </a:extLst>
          </p:cNvPr>
          <p:cNvSpPr/>
          <p:nvPr/>
        </p:nvSpPr>
        <p:spPr>
          <a:xfrm>
            <a:off x="3819521" y="2674955"/>
            <a:ext cx="1886513" cy="754045"/>
          </a:xfrm>
          <a:prstGeom prst="rect">
            <a:avLst/>
          </a:prstGeom>
          <a:noFill/>
          <a:ln>
            <a:solidFill>
              <a:srgbClr val="FAFBFD"/>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kern="100" dirty="0">
                <a:solidFill>
                  <a:schemeClr val="bg1"/>
                </a:solidFill>
                <a:ea typeface="宋体" panose="02010600030101010101" pitchFamily="2" charset="-122"/>
                <a:cs typeface="Times New Roman" panose="02020603050405020304" pitchFamily="18" charset="0"/>
              </a:rPr>
              <a:t>移相器</a:t>
            </a:r>
            <a:endParaRPr lang="zh-CN" kern="100" dirty="0">
              <a:solidFill>
                <a:schemeClr val="bg1"/>
              </a:solidFill>
              <a:effectLst/>
              <a:ea typeface="宋体" panose="02010600030101010101" pitchFamily="2" charset="-122"/>
              <a:cs typeface="Times New Roman" panose="02020603050405020304" pitchFamily="18" charset="0"/>
            </a:endParaRPr>
          </a:p>
        </p:txBody>
      </p:sp>
      <p:sp>
        <p:nvSpPr>
          <p:cNvPr id="34" name="椭圆 33">
            <a:extLst>
              <a:ext uri="{FF2B5EF4-FFF2-40B4-BE49-F238E27FC236}">
                <a16:creationId xmlns:a16="http://schemas.microsoft.com/office/drawing/2014/main" id="{86F5339A-0251-483B-BECF-C48D84072093}"/>
              </a:ext>
            </a:extLst>
          </p:cNvPr>
          <p:cNvSpPr/>
          <p:nvPr/>
        </p:nvSpPr>
        <p:spPr>
          <a:xfrm>
            <a:off x="6352050" y="2562897"/>
            <a:ext cx="1984574" cy="1975261"/>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en-US" altLang="zh-CN" sz="2800" kern="100" dirty="0">
                <a:solidFill>
                  <a:schemeClr val="bg1"/>
                </a:solidFill>
                <a:effectLst/>
                <a:ea typeface="宋体" panose="02010600030101010101" pitchFamily="2" charset="-122"/>
                <a:cs typeface="Times New Roman" panose="02020603050405020304" pitchFamily="18" charset="0"/>
              </a:rPr>
              <a:t> </a:t>
            </a:r>
            <a:r>
              <a:rPr lang="zh-CN" sz="2800" kern="100" dirty="0">
                <a:solidFill>
                  <a:schemeClr val="bg1"/>
                </a:solidFill>
                <a:effectLst/>
                <a:ea typeface="宋体" panose="02010600030101010101" pitchFamily="2" charset="-122"/>
                <a:cs typeface="Times New Roman" panose="02020603050405020304" pitchFamily="18" charset="0"/>
              </a:rPr>
              <a:t>乘法器</a:t>
            </a:r>
            <a:endParaRPr lang="zh-CN" sz="3600" kern="100" dirty="0">
              <a:solidFill>
                <a:schemeClr val="bg1"/>
              </a:solidFill>
              <a:effectLst/>
              <a:ea typeface="宋体"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623C8825-6CC0-4619-B57C-DC74B4C83A6C}"/>
              </a:ext>
            </a:extLst>
          </p:cNvPr>
          <p:cNvSpPr/>
          <p:nvPr/>
        </p:nvSpPr>
        <p:spPr>
          <a:xfrm>
            <a:off x="8982638" y="4873492"/>
            <a:ext cx="1886514" cy="754045"/>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kern="100" dirty="0">
                <a:effectLst/>
                <a:ea typeface="宋体" panose="02010600030101010101" pitchFamily="2" charset="-122"/>
                <a:cs typeface="Times New Roman" panose="02020603050405020304" pitchFamily="18" charset="0"/>
              </a:rPr>
              <a:t>示波器</a:t>
            </a:r>
            <a:endParaRPr lang="zh-CN" kern="100" dirty="0">
              <a:effectLst/>
              <a:ea typeface="宋体"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1BE04C4D-398D-4134-BF88-44D3B7E47131}"/>
              </a:ext>
            </a:extLst>
          </p:cNvPr>
          <p:cNvCxnSpPr>
            <a:cxnSpLocks/>
            <a:endCxn id="33" idx="1"/>
          </p:cNvCxnSpPr>
          <p:nvPr/>
        </p:nvCxnSpPr>
        <p:spPr>
          <a:xfrm>
            <a:off x="3173506" y="3051977"/>
            <a:ext cx="646015" cy="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DF369A01-16C4-45CC-9668-06FB488DABBE}"/>
              </a:ext>
            </a:extLst>
          </p:cNvPr>
          <p:cNvCxnSpPr>
            <a:cxnSpLocks/>
          </p:cNvCxnSpPr>
          <p:nvPr/>
        </p:nvCxnSpPr>
        <p:spPr>
          <a:xfrm>
            <a:off x="3173506" y="4087401"/>
            <a:ext cx="646015" cy="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71870DB3-E1CF-4288-BD9E-2CCC95119D01}"/>
              </a:ext>
            </a:extLst>
          </p:cNvPr>
          <p:cNvCxnSpPr>
            <a:cxnSpLocks/>
          </p:cNvCxnSpPr>
          <p:nvPr/>
        </p:nvCxnSpPr>
        <p:spPr>
          <a:xfrm>
            <a:off x="8336623" y="3524135"/>
            <a:ext cx="646015" cy="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1C2AC12F-7F94-4D69-8C3D-6522095C91CE}"/>
              </a:ext>
            </a:extLst>
          </p:cNvPr>
          <p:cNvCxnSpPr>
            <a:cxnSpLocks/>
          </p:cNvCxnSpPr>
          <p:nvPr/>
        </p:nvCxnSpPr>
        <p:spPr>
          <a:xfrm>
            <a:off x="9925894" y="3901157"/>
            <a:ext cx="0" cy="97233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5" name="连接符: 肘形 44">
            <a:extLst>
              <a:ext uri="{FF2B5EF4-FFF2-40B4-BE49-F238E27FC236}">
                <a16:creationId xmlns:a16="http://schemas.microsoft.com/office/drawing/2014/main" id="{973EA552-07F9-4A35-AE63-AC6D401E2687}"/>
              </a:ext>
            </a:extLst>
          </p:cNvPr>
          <p:cNvCxnSpPr>
            <a:stCxn id="33" idx="3"/>
          </p:cNvCxnSpPr>
          <p:nvPr/>
        </p:nvCxnSpPr>
        <p:spPr>
          <a:xfrm>
            <a:off x="5706034" y="3051978"/>
            <a:ext cx="646016" cy="255998"/>
          </a:xfrm>
          <a:prstGeom prst="bentConnector3">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连接符: 肘形 50">
            <a:extLst>
              <a:ext uri="{FF2B5EF4-FFF2-40B4-BE49-F238E27FC236}">
                <a16:creationId xmlns:a16="http://schemas.microsoft.com/office/drawing/2014/main" id="{F913ABEA-ADA4-424A-8942-FCD330E1E86C}"/>
              </a:ext>
            </a:extLst>
          </p:cNvPr>
          <p:cNvCxnSpPr>
            <a:cxnSpLocks/>
          </p:cNvCxnSpPr>
          <p:nvPr/>
        </p:nvCxnSpPr>
        <p:spPr>
          <a:xfrm flipV="1">
            <a:off x="5706033" y="3795068"/>
            <a:ext cx="646016" cy="265439"/>
          </a:xfrm>
          <a:prstGeom prst="bentConnector3">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606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B02B56-0425-4CFF-B1E1-1F4068C54A9E}"/>
              </a:ext>
            </a:extLst>
          </p:cNvPr>
          <p:cNvSpPr txBox="1"/>
          <p:nvPr/>
        </p:nvSpPr>
        <p:spPr>
          <a:xfrm>
            <a:off x="3947592" y="3374512"/>
            <a:ext cx="4296816"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各器件介绍及实验过程</a:t>
            </a:r>
            <a:endParaRPr lang="zh-CN" altLang="en-US" sz="3200" dirty="0">
              <a:solidFill>
                <a:schemeClr val="bg1"/>
              </a:solidFill>
              <a:cs typeface="+mn-ea"/>
              <a:sym typeface="+mn-lt"/>
            </a:endParaRPr>
          </a:p>
        </p:txBody>
      </p:sp>
      <p:sp>
        <p:nvSpPr>
          <p:cNvPr id="6" name="文本框 5">
            <a:extLst>
              <a:ext uri="{FF2B5EF4-FFF2-40B4-BE49-F238E27FC236}">
                <a16:creationId xmlns:a16="http://schemas.microsoft.com/office/drawing/2014/main" id="{0DA38BA9-E7E0-4F66-B0FA-3BC28976FC6C}"/>
              </a:ext>
            </a:extLst>
          </p:cNvPr>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04</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3353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88553EB-7D7A-4365-A678-2C00FDE942AD}"/>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信号通道模块</a:t>
            </a:r>
            <a:endParaRPr lang="zh-CN" altLang="en-US" sz="3600" b="1" dirty="0">
              <a:solidFill>
                <a:schemeClr val="bg1"/>
              </a:solidFill>
              <a:cs typeface="+mn-ea"/>
              <a:sym typeface="+mn-lt"/>
            </a:endParaRPr>
          </a:p>
        </p:txBody>
      </p:sp>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9" name="Rounded Rectangle 40">
            <a:extLst>
              <a:ext uri="{FF2B5EF4-FFF2-40B4-BE49-F238E27FC236}">
                <a16:creationId xmlns:a16="http://schemas.microsoft.com/office/drawing/2014/main" id="{FAC29CEE-33F8-49CB-9635-FFEDB8F36D76}"/>
              </a:ext>
            </a:extLst>
          </p:cNvPr>
          <p:cNvSpPr/>
          <p:nvPr/>
        </p:nvSpPr>
        <p:spPr>
          <a:xfrm>
            <a:off x="1076676" y="2123058"/>
            <a:ext cx="4602820" cy="3609437"/>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0" name="Group 6">
            <a:extLst>
              <a:ext uri="{FF2B5EF4-FFF2-40B4-BE49-F238E27FC236}">
                <a16:creationId xmlns:a16="http://schemas.microsoft.com/office/drawing/2014/main" id="{C47D70AB-E738-4845-B03E-376F2BBDCE58}"/>
              </a:ext>
            </a:extLst>
          </p:cNvPr>
          <p:cNvGrpSpPr/>
          <p:nvPr/>
        </p:nvGrpSpPr>
        <p:grpSpPr>
          <a:xfrm>
            <a:off x="2976152" y="1721125"/>
            <a:ext cx="803870" cy="803870"/>
            <a:chOff x="2247900" y="1225947"/>
            <a:chExt cx="914400" cy="914400"/>
          </a:xfrm>
        </p:grpSpPr>
        <p:sp>
          <p:nvSpPr>
            <p:cNvPr id="11" name="Rounded Rectangle 7">
              <a:extLst>
                <a:ext uri="{FF2B5EF4-FFF2-40B4-BE49-F238E27FC236}">
                  <a16:creationId xmlns:a16="http://schemas.microsoft.com/office/drawing/2014/main" id="{9848FF70-650F-41D4-B21F-D73194D8DA21}"/>
                </a:ext>
              </a:extLst>
            </p:cNvPr>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2" name="Freeform 57">
              <a:extLst>
                <a:ext uri="{FF2B5EF4-FFF2-40B4-BE49-F238E27FC236}">
                  <a16:creationId xmlns:a16="http://schemas.microsoft.com/office/drawing/2014/main" id="{E04E10E1-C513-4009-97FE-759B794491D9}"/>
                </a:ext>
              </a:extLst>
            </p:cNvPr>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13" name="文本框 33">
            <a:extLst>
              <a:ext uri="{FF2B5EF4-FFF2-40B4-BE49-F238E27FC236}">
                <a16:creationId xmlns:a16="http://schemas.microsoft.com/office/drawing/2014/main" id="{373ABB01-6EF7-45F6-AE07-5FD798659A86}"/>
              </a:ext>
            </a:extLst>
          </p:cNvPr>
          <p:cNvSpPr txBox="1">
            <a:spLocks noChangeArrowheads="1"/>
          </p:cNvSpPr>
          <p:nvPr/>
        </p:nvSpPr>
        <p:spPr bwMode="auto">
          <a:xfrm>
            <a:off x="2665577" y="2655276"/>
            <a:ext cx="1425016" cy="4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2400" b="1" dirty="0">
                <a:solidFill>
                  <a:schemeClr val="bg1"/>
                </a:solidFill>
                <a:latin typeface="+mn-lt"/>
                <a:ea typeface="+mn-ea"/>
                <a:cs typeface="+mn-ea"/>
                <a:sym typeface="+mn-lt"/>
              </a:rPr>
              <a:t>被测信号</a:t>
            </a:r>
          </a:p>
        </p:txBody>
      </p:sp>
      <p:sp>
        <p:nvSpPr>
          <p:cNvPr id="14" name="文本框 37">
            <a:extLst>
              <a:ext uri="{FF2B5EF4-FFF2-40B4-BE49-F238E27FC236}">
                <a16:creationId xmlns:a16="http://schemas.microsoft.com/office/drawing/2014/main" id="{5C2BA08D-BAC8-43FC-8DFF-F06934899F0E}"/>
              </a:ext>
            </a:extLst>
          </p:cNvPr>
          <p:cNvSpPr txBox="1">
            <a:spLocks noChangeArrowheads="1"/>
          </p:cNvSpPr>
          <p:nvPr/>
        </p:nvSpPr>
        <p:spPr bwMode="auto">
          <a:xfrm>
            <a:off x="1342203" y="3456620"/>
            <a:ext cx="3638037" cy="139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30000"/>
              </a:lnSpc>
              <a:buNone/>
            </a:pPr>
            <a:r>
              <a:rPr lang="zh-CN" altLang="en-US" sz="1800" dirty="0">
                <a:solidFill>
                  <a:schemeClr val="bg1"/>
                </a:solidFill>
                <a:latin typeface="Arial" panose="020B0604020202020204" pitchFamily="34" charset="0"/>
              </a:rPr>
              <a:t>添加了部分噪声信号的正弦波信号</a:t>
            </a:r>
            <a:endParaRPr lang="en-US" altLang="zh-CN" sz="1800" dirty="0">
              <a:solidFill>
                <a:schemeClr val="bg1"/>
              </a:solidFill>
              <a:latin typeface="Arial" panose="020B0604020202020204" pitchFamily="34" charset="0"/>
            </a:endParaRPr>
          </a:p>
          <a:p>
            <a:pPr>
              <a:lnSpc>
                <a:spcPct val="130000"/>
              </a:lnSpc>
              <a:buNone/>
            </a:pPr>
            <a:r>
              <a:rPr lang="zh-CN" altLang="en-US" sz="1800" dirty="0">
                <a:solidFill>
                  <a:schemeClr val="bg1"/>
                </a:solidFill>
                <a:latin typeface="Arial" panose="020B0604020202020204" pitchFamily="34" charset="0"/>
              </a:rPr>
              <a:t>①自行设计并组装电路实现</a:t>
            </a:r>
            <a:endParaRPr lang="en-US" altLang="zh-CN" sz="1800" dirty="0">
              <a:solidFill>
                <a:schemeClr val="bg1"/>
              </a:solidFill>
              <a:latin typeface="Arial" panose="020B0604020202020204" pitchFamily="34" charset="0"/>
            </a:endParaRPr>
          </a:p>
          <a:p>
            <a:pPr>
              <a:lnSpc>
                <a:spcPct val="130000"/>
              </a:lnSpc>
              <a:buNone/>
            </a:pPr>
            <a:r>
              <a:rPr lang="zh-CN" altLang="en-US" sz="1800" dirty="0">
                <a:solidFill>
                  <a:schemeClr val="bg1"/>
                </a:solidFill>
                <a:latin typeface="Arial" panose="020B0604020202020204" pitchFamily="34" charset="0"/>
              </a:rPr>
              <a:t>②</a:t>
            </a:r>
            <a:r>
              <a:rPr lang="en-US" altLang="zh-CN" sz="1800" dirty="0">
                <a:solidFill>
                  <a:schemeClr val="bg1"/>
                </a:solidFill>
                <a:latin typeface="Arial" panose="020B0604020202020204" pitchFamily="34" charset="0"/>
              </a:rPr>
              <a:t>Arduino</a:t>
            </a:r>
            <a:r>
              <a:rPr lang="zh-CN" altLang="en-US" sz="1800" dirty="0">
                <a:solidFill>
                  <a:schemeClr val="bg1"/>
                </a:solidFill>
                <a:latin typeface="Arial" panose="020B0604020202020204" pitchFamily="34" charset="0"/>
              </a:rPr>
              <a:t>配合</a:t>
            </a:r>
            <a:r>
              <a:rPr lang="en-US" altLang="zh-CN" sz="1800" dirty="0">
                <a:solidFill>
                  <a:schemeClr val="bg1"/>
                </a:solidFill>
                <a:latin typeface="Arial" panose="020B0604020202020204" pitchFamily="34" charset="0"/>
              </a:rPr>
              <a:t>AD9850</a:t>
            </a:r>
            <a:r>
              <a:rPr lang="zh-CN" altLang="en-US" sz="1800" dirty="0">
                <a:solidFill>
                  <a:schemeClr val="bg1"/>
                </a:solidFill>
                <a:latin typeface="Arial" panose="020B0604020202020204" pitchFamily="34" charset="0"/>
              </a:rPr>
              <a:t>模块实现</a:t>
            </a:r>
            <a:endParaRPr lang="en-US" altLang="zh-CN" sz="1800" dirty="0">
              <a:solidFill>
                <a:schemeClr val="bg1"/>
              </a:solidFill>
              <a:latin typeface="Arial" panose="020B0604020202020204" pitchFamily="34" charset="0"/>
            </a:endParaRPr>
          </a:p>
        </p:txBody>
      </p:sp>
      <p:sp>
        <p:nvSpPr>
          <p:cNvPr id="15" name="Rounded Rectangle 40">
            <a:extLst>
              <a:ext uri="{FF2B5EF4-FFF2-40B4-BE49-F238E27FC236}">
                <a16:creationId xmlns:a16="http://schemas.microsoft.com/office/drawing/2014/main" id="{0F82AF19-20E8-47E1-A613-157D4320E3EE}"/>
              </a:ext>
            </a:extLst>
          </p:cNvPr>
          <p:cNvSpPr/>
          <p:nvPr/>
        </p:nvSpPr>
        <p:spPr>
          <a:xfrm>
            <a:off x="6914438" y="2123058"/>
            <a:ext cx="4602820" cy="3609437"/>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6" name="Group 6">
            <a:extLst>
              <a:ext uri="{FF2B5EF4-FFF2-40B4-BE49-F238E27FC236}">
                <a16:creationId xmlns:a16="http://schemas.microsoft.com/office/drawing/2014/main" id="{919D9951-0CAB-4505-8012-41CC9D8B7600}"/>
              </a:ext>
            </a:extLst>
          </p:cNvPr>
          <p:cNvGrpSpPr/>
          <p:nvPr/>
        </p:nvGrpSpPr>
        <p:grpSpPr>
          <a:xfrm>
            <a:off x="8813914" y="1721125"/>
            <a:ext cx="803870" cy="803870"/>
            <a:chOff x="2247900" y="1225947"/>
            <a:chExt cx="914400" cy="914400"/>
          </a:xfrm>
        </p:grpSpPr>
        <p:sp>
          <p:nvSpPr>
            <p:cNvPr id="17" name="Rounded Rectangle 7">
              <a:extLst>
                <a:ext uri="{FF2B5EF4-FFF2-40B4-BE49-F238E27FC236}">
                  <a16:creationId xmlns:a16="http://schemas.microsoft.com/office/drawing/2014/main" id="{44F843F0-077F-4A8B-94FE-C1F4B607508A}"/>
                </a:ext>
              </a:extLst>
            </p:cNvPr>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8" name="Freeform 57">
              <a:extLst>
                <a:ext uri="{FF2B5EF4-FFF2-40B4-BE49-F238E27FC236}">
                  <a16:creationId xmlns:a16="http://schemas.microsoft.com/office/drawing/2014/main" id="{2C1A11CA-6FC9-4101-BAFB-0DF9BD4C6E25}"/>
                </a:ext>
              </a:extLst>
            </p:cNvPr>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19" name="文本框 33">
            <a:extLst>
              <a:ext uri="{FF2B5EF4-FFF2-40B4-BE49-F238E27FC236}">
                <a16:creationId xmlns:a16="http://schemas.microsoft.com/office/drawing/2014/main" id="{A1D9CB9D-0BD7-4F69-8E4F-55EF8B007FE3}"/>
              </a:ext>
            </a:extLst>
          </p:cNvPr>
          <p:cNvSpPr txBox="1">
            <a:spLocks noChangeArrowheads="1"/>
          </p:cNvSpPr>
          <p:nvPr/>
        </p:nvSpPr>
        <p:spPr bwMode="auto">
          <a:xfrm>
            <a:off x="8508005" y="2655276"/>
            <a:ext cx="1415685" cy="4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2400" b="1" dirty="0">
                <a:solidFill>
                  <a:schemeClr val="bg1"/>
                </a:solidFill>
                <a:latin typeface="+mn-lt"/>
                <a:ea typeface="+mn-ea"/>
                <a:cs typeface="+mn-ea"/>
                <a:sym typeface="+mn-lt"/>
              </a:rPr>
              <a:t>参考信号</a:t>
            </a:r>
          </a:p>
        </p:txBody>
      </p:sp>
      <p:sp>
        <p:nvSpPr>
          <p:cNvPr id="20" name="文本框 37">
            <a:extLst>
              <a:ext uri="{FF2B5EF4-FFF2-40B4-BE49-F238E27FC236}">
                <a16:creationId xmlns:a16="http://schemas.microsoft.com/office/drawing/2014/main" id="{FB768D86-E088-4D0A-9930-873C15FCCE99}"/>
              </a:ext>
            </a:extLst>
          </p:cNvPr>
          <p:cNvSpPr txBox="1">
            <a:spLocks noChangeArrowheads="1"/>
          </p:cNvSpPr>
          <p:nvPr/>
        </p:nvSpPr>
        <p:spPr bwMode="auto">
          <a:xfrm>
            <a:off x="7428532" y="3520740"/>
            <a:ext cx="3544268" cy="126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30000"/>
              </a:lnSpc>
              <a:buNone/>
            </a:pPr>
            <a:r>
              <a:rPr lang="zh-CN" altLang="en-US" sz="1800" dirty="0">
                <a:solidFill>
                  <a:schemeClr val="bg1"/>
                </a:solidFill>
                <a:latin typeface="Arial" panose="020B0604020202020204" pitchFamily="34" charset="0"/>
              </a:rPr>
              <a:t>与正弦信号同频率的方波信号</a:t>
            </a:r>
            <a:endParaRPr lang="en-US" altLang="zh-CN" sz="1800" dirty="0">
              <a:solidFill>
                <a:schemeClr val="bg1"/>
              </a:solidFill>
              <a:latin typeface="Arial" panose="020B0604020202020204" pitchFamily="34" charset="0"/>
            </a:endParaRPr>
          </a:p>
          <a:p>
            <a:pPr>
              <a:lnSpc>
                <a:spcPct val="130000"/>
              </a:lnSpc>
              <a:buNone/>
            </a:pPr>
            <a:r>
              <a:rPr lang="en-US" altLang="zh-CN" sz="1800" dirty="0">
                <a:solidFill>
                  <a:schemeClr val="bg1"/>
                </a:solidFill>
                <a:latin typeface="Arial" panose="020B0604020202020204" pitchFamily="34" charset="0"/>
              </a:rPr>
              <a:t>Arduino uno</a:t>
            </a:r>
            <a:r>
              <a:rPr lang="zh-CN" altLang="en-US" sz="1800" dirty="0">
                <a:solidFill>
                  <a:schemeClr val="bg1"/>
                </a:solidFill>
                <a:latin typeface="Arial" panose="020B0604020202020204" pitchFamily="34" charset="0"/>
              </a:rPr>
              <a:t>单片机通过编程实现方波的输出</a:t>
            </a:r>
          </a:p>
        </p:txBody>
      </p:sp>
    </p:spTree>
    <p:extLst>
      <p:ext uri="{BB962C8B-B14F-4D97-AF65-F5344CB8AC3E}">
        <p14:creationId xmlns:p14="http://schemas.microsoft.com/office/powerpoint/2010/main" val="321195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被测信号</a:t>
            </a:r>
            <a:endParaRPr lang="zh-CN" altLang="en-US" sz="3600" b="1" dirty="0">
              <a:solidFill>
                <a:schemeClr val="bg1"/>
              </a:solidFill>
              <a:cs typeface="+mn-ea"/>
              <a:sym typeface="+mn-lt"/>
            </a:endParaRPr>
          </a:p>
        </p:txBody>
      </p:sp>
      <p:pic>
        <p:nvPicPr>
          <p:cNvPr id="7" name="图片 6">
            <a:extLst>
              <a:ext uri="{FF2B5EF4-FFF2-40B4-BE49-F238E27FC236}">
                <a16:creationId xmlns:a16="http://schemas.microsoft.com/office/drawing/2014/main" id="{B300CA61-7030-42BB-9CCE-5863AAC9480D}"/>
              </a:ext>
            </a:extLst>
          </p:cNvPr>
          <p:cNvPicPr/>
          <p:nvPr/>
        </p:nvPicPr>
        <p:blipFill>
          <a:blip r:embed="rId4"/>
          <a:stretch>
            <a:fillRect/>
          </a:stretch>
        </p:blipFill>
        <p:spPr>
          <a:xfrm>
            <a:off x="541409" y="2178424"/>
            <a:ext cx="5972962" cy="2595281"/>
          </a:xfrm>
          <a:prstGeom prst="rect">
            <a:avLst/>
          </a:prstGeom>
        </p:spPr>
      </p:pic>
      <p:sp>
        <p:nvSpPr>
          <p:cNvPr id="9" name="文本框 8">
            <a:extLst>
              <a:ext uri="{FF2B5EF4-FFF2-40B4-BE49-F238E27FC236}">
                <a16:creationId xmlns:a16="http://schemas.microsoft.com/office/drawing/2014/main" id="{F396DA9C-8C7B-4AA7-81F7-AF5F2ADA07DE}"/>
              </a:ext>
            </a:extLst>
          </p:cNvPr>
          <p:cNvSpPr txBox="1"/>
          <p:nvPr/>
        </p:nvSpPr>
        <p:spPr>
          <a:xfrm>
            <a:off x="3065506" y="5085537"/>
            <a:ext cx="924767"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R2R</a:t>
            </a:r>
            <a:r>
              <a:rPr lang="zh-CN" altLang="zh-CN" sz="1600" b="1" dirty="0">
                <a:solidFill>
                  <a:schemeClr val="bg1"/>
                </a:solidFill>
                <a:effectLst/>
                <a:ea typeface="宋体" panose="02010600030101010101" pitchFamily="2" charset="-122"/>
                <a:cs typeface="Times New Roman" panose="02020603050405020304" pitchFamily="18" charset="0"/>
              </a:rPr>
              <a:t>网络</a:t>
            </a:r>
            <a:endParaRPr lang="zh-CN" altLang="en-US" sz="1600" dirty="0">
              <a:solidFill>
                <a:schemeClr val="bg1"/>
              </a:solidFill>
            </a:endParaRPr>
          </a:p>
        </p:txBody>
      </p:sp>
      <p:pic>
        <p:nvPicPr>
          <p:cNvPr id="10" name="图片 9">
            <a:extLst>
              <a:ext uri="{FF2B5EF4-FFF2-40B4-BE49-F238E27FC236}">
                <a16:creationId xmlns:a16="http://schemas.microsoft.com/office/drawing/2014/main" id="{5F690EB1-F0BE-46C8-B9A2-D53B8C67D48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592672" y="1158818"/>
            <a:ext cx="3124814" cy="4540363"/>
          </a:xfrm>
          <a:prstGeom prst="rect">
            <a:avLst/>
          </a:prstGeom>
          <a:noFill/>
          <a:ln>
            <a:noFill/>
          </a:ln>
        </p:spPr>
      </p:pic>
      <p:sp>
        <p:nvSpPr>
          <p:cNvPr id="11" name="文本框 10">
            <a:extLst>
              <a:ext uri="{FF2B5EF4-FFF2-40B4-BE49-F238E27FC236}">
                <a16:creationId xmlns:a16="http://schemas.microsoft.com/office/drawing/2014/main" id="{16720125-DB1A-4CAB-A7C8-A6B810A0D07D}"/>
              </a:ext>
            </a:extLst>
          </p:cNvPr>
          <p:cNvSpPr txBox="1"/>
          <p:nvPr/>
        </p:nvSpPr>
        <p:spPr>
          <a:xfrm>
            <a:off x="8035197" y="5085537"/>
            <a:ext cx="2239764" cy="338554"/>
          </a:xfrm>
          <a:prstGeom prst="rect">
            <a:avLst/>
          </a:prstGeom>
          <a:noFill/>
        </p:spPr>
        <p:txBody>
          <a:bodyPr wrap="square">
            <a:spAutoFit/>
          </a:bodyPr>
          <a:lstStyle/>
          <a:p>
            <a:r>
              <a:rPr lang="zh-CN" altLang="en-US" sz="1600" dirty="0">
                <a:solidFill>
                  <a:schemeClr val="bg1"/>
                </a:solidFill>
              </a:rPr>
              <a:t>正弦信号发生器实物图</a:t>
            </a:r>
          </a:p>
        </p:txBody>
      </p:sp>
      <p:pic>
        <p:nvPicPr>
          <p:cNvPr id="12" name="图片 11">
            <a:extLst>
              <a:ext uri="{FF2B5EF4-FFF2-40B4-BE49-F238E27FC236}">
                <a16:creationId xmlns:a16="http://schemas.microsoft.com/office/drawing/2014/main" id="{C38F57BD-997C-40EA-971C-2E6D4D7AFB77}"/>
              </a:ext>
            </a:extLst>
          </p:cNvPr>
          <p:cNvPicPr/>
          <p:nvPr/>
        </p:nvPicPr>
        <p:blipFill rotWithShape="1">
          <a:blip r:embed="rId6" cstate="print">
            <a:extLst>
              <a:ext uri="{28A0092B-C50C-407E-A947-70E740481C1C}">
                <a14:useLocalDpi xmlns:a14="http://schemas.microsoft.com/office/drawing/2010/main" val="0"/>
              </a:ext>
            </a:extLst>
          </a:blip>
          <a:srcRect t="14912" b="34198"/>
          <a:stretch/>
        </p:blipFill>
        <p:spPr bwMode="auto">
          <a:xfrm rot="16200000">
            <a:off x="7592671" y="1074101"/>
            <a:ext cx="3124816" cy="4704697"/>
          </a:xfrm>
          <a:prstGeom prst="rect">
            <a:avLst/>
          </a:prstGeom>
          <a:noFill/>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68B45CC3-F666-410A-A589-AFDD3F8D0D55}"/>
              </a:ext>
            </a:extLst>
          </p:cNvPr>
          <p:cNvSpPr txBox="1"/>
          <p:nvPr/>
        </p:nvSpPr>
        <p:spPr>
          <a:xfrm>
            <a:off x="7647612" y="5086442"/>
            <a:ext cx="3014933" cy="338554"/>
          </a:xfrm>
          <a:prstGeom prst="rect">
            <a:avLst/>
          </a:prstGeom>
          <a:noFill/>
        </p:spPr>
        <p:txBody>
          <a:bodyPr wrap="square">
            <a:spAutoFit/>
          </a:bodyPr>
          <a:lstStyle/>
          <a:p>
            <a:r>
              <a:rPr lang="zh-CN" altLang="en-US"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给予</a:t>
            </a:r>
            <a:r>
              <a:rPr lang="en-US" altLang="zh-CN" sz="1600" b="1" dirty="0">
                <a:solidFill>
                  <a:schemeClr val="bg1"/>
                </a:solidFill>
                <a:effectLst/>
                <a:latin typeface="宋体" panose="02010600030101010101" pitchFamily="2" charset="-122"/>
                <a:cs typeface="Times New Roman" panose="02020603050405020304" pitchFamily="18" charset="0"/>
              </a:rPr>
              <a:t>R2R</a:t>
            </a:r>
            <a:r>
              <a:rPr lang="zh-CN" altLang="zh-CN" sz="1600" b="1" dirty="0">
                <a:solidFill>
                  <a:schemeClr val="bg1"/>
                </a:solidFill>
                <a:effectLst/>
                <a:ea typeface="宋体" panose="02010600030101010101" pitchFamily="2" charset="-122"/>
                <a:cs typeface="Times New Roman" panose="02020603050405020304" pitchFamily="18" charset="0"/>
              </a:rPr>
              <a:t>网络</a:t>
            </a:r>
            <a:r>
              <a:rPr lang="zh-CN" altLang="en-US" sz="1600" b="1" dirty="0">
                <a:solidFill>
                  <a:schemeClr val="bg1"/>
                </a:solidFill>
                <a:effectLst/>
                <a:ea typeface="宋体" panose="02010600030101010101" pitchFamily="2" charset="-122"/>
                <a:cs typeface="Times New Roman" panose="02020603050405020304" pitchFamily="18" charset="0"/>
              </a:rPr>
              <a:t>的正弦信号波形图</a:t>
            </a:r>
            <a:endParaRPr lang="zh-CN" altLang="en-US" sz="1600" dirty="0">
              <a:solidFill>
                <a:schemeClr val="bg1"/>
              </a:solidFill>
            </a:endParaRPr>
          </a:p>
        </p:txBody>
      </p:sp>
      <p:pic>
        <p:nvPicPr>
          <p:cNvPr id="20" name="图片 19">
            <a:extLst>
              <a:ext uri="{FF2B5EF4-FFF2-40B4-BE49-F238E27FC236}">
                <a16:creationId xmlns:a16="http://schemas.microsoft.com/office/drawing/2014/main" id="{45535184-DC2B-48C2-8327-99724524052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81371" y="2179779"/>
            <a:ext cx="3264180" cy="2349501"/>
          </a:xfrm>
          <a:prstGeom prst="rect">
            <a:avLst/>
          </a:prstGeom>
          <a:noFill/>
          <a:ln>
            <a:noFill/>
          </a:ln>
        </p:spPr>
      </p:pic>
      <p:sp>
        <p:nvSpPr>
          <p:cNvPr id="21" name="文本框 20">
            <a:extLst>
              <a:ext uri="{FF2B5EF4-FFF2-40B4-BE49-F238E27FC236}">
                <a16:creationId xmlns:a16="http://schemas.microsoft.com/office/drawing/2014/main" id="{8BC5B1DA-9C3A-430F-971F-DC6E876E4D4A}"/>
              </a:ext>
            </a:extLst>
          </p:cNvPr>
          <p:cNvSpPr txBox="1"/>
          <p:nvPr/>
        </p:nvSpPr>
        <p:spPr>
          <a:xfrm>
            <a:off x="1396390" y="4881278"/>
            <a:ext cx="1234141"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AD9850</a:t>
            </a:r>
            <a:r>
              <a:rPr lang="zh-CN" altLang="zh-CN" sz="1600" b="1" dirty="0">
                <a:solidFill>
                  <a:schemeClr val="bg1"/>
                </a:solidFill>
                <a:effectLst/>
                <a:ea typeface="宋体" panose="02010600030101010101" pitchFamily="2" charset="-122"/>
                <a:cs typeface="Times New Roman" panose="02020603050405020304" pitchFamily="18" charset="0"/>
              </a:rPr>
              <a:t>芯片</a:t>
            </a:r>
            <a:endParaRPr lang="zh-CN" altLang="en-US" sz="1600" dirty="0">
              <a:solidFill>
                <a:schemeClr val="bg1"/>
              </a:solidFill>
            </a:endParaRPr>
          </a:p>
        </p:txBody>
      </p:sp>
      <p:pic>
        <p:nvPicPr>
          <p:cNvPr id="22" name="图片 21">
            <a:extLst>
              <a:ext uri="{FF2B5EF4-FFF2-40B4-BE49-F238E27FC236}">
                <a16:creationId xmlns:a16="http://schemas.microsoft.com/office/drawing/2014/main" id="{0F9E4F65-4074-4A20-A5C6-D42341F59CE7}"/>
              </a:ext>
            </a:extLst>
          </p:cNvPr>
          <p:cNvPicPr/>
          <p:nvPr/>
        </p:nvPicPr>
        <p:blipFill rotWithShape="1">
          <a:blip r:embed="rId8"/>
          <a:srcRect t="9993" r="13368"/>
          <a:stretch/>
        </p:blipFill>
        <p:spPr bwMode="auto">
          <a:xfrm>
            <a:off x="3645551" y="2179778"/>
            <a:ext cx="3264180" cy="2349501"/>
          </a:xfrm>
          <a:prstGeom prst="rect">
            <a:avLst/>
          </a:prstGeom>
          <a:ln>
            <a:noFill/>
          </a:ln>
          <a:extLst>
            <a:ext uri="{53640926-AAD7-44D8-BBD7-CCE9431645EC}">
              <a14:shadowObscured xmlns:a14="http://schemas.microsoft.com/office/drawing/2010/main"/>
            </a:ext>
          </a:extLst>
        </p:spPr>
      </p:pic>
      <p:sp>
        <p:nvSpPr>
          <p:cNvPr id="23" name="文本框 22">
            <a:extLst>
              <a:ext uri="{FF2B5EF4-FFF2-40B4-BE49-F238E27FC236}">
                <a16:creationId xmlns:a16="http://schemas.microsoft.com/office/drawing/2014/main" id="{32C2E073-762A-4BFC-BBA0-EDCE2051FDF8}"/>
              </a:ext>
            </a:extLst>
          </p:cNvPr>
          <p:cNvSpPr txBox="1"/>
          <p:nvPr/>
        </p:nvSpPr>
        <p:spPr>
          <a:xfrm>
            <a:off x="4452338" y="4881278"/>
            <a:ext cx="1650606"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AD9850</a:t>
            </a:r>
            <a:r>
              <a:rPr lang="zh-CN" altLang="zh-CN" sz="1600" b="1" dirty="0">
                <a:solidFill>
                  <a:schemeClr val="bg1"/>
                </a:solidFill>
                <a:effectLst/>
                <a:ea typeface="宋体" panose="02010600030101010101" pitchFamily="2" charset="-122"/>
                <a:cs typeface="Times New Roman" panose="02020603050405020304" pitchFamily="18" charset="0"/>
              </a:rPr>
              <a:t>应用模块</a:t>
            </a:r>
            <a:endParaRPr lang="zh-CN" altLang="en-US" sz="1600" dirty="0">
              <a:solidFill>
                <a:schemeClr val="bg1"/>
              </a:solidFill>
            </a:endParaRPr>
          </a:p>
        </p:txBody>
      </p:sp>
      <p:pic>
        <p:nvPicPr>
          <p:cNvPr id="24" name="图片 23">
            <a:extLst>
              <a:ext uri="{FF2B5EF4-FFF2-40B4-BE49-F238E27FC236}">
                <a16:creationId xmlns:a16="http://schemas.microsoft.com/office/drawing/2014/main" id="{8F8C71BE-5293-4758-BC22-4F5CAE09B148}"/>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200000">
            <a:off x="7799784" y="961982"/>
            <a:ext cx="2921352" cy="4213241"/>
          </a:xfrm>
          <a:prstGeom prst="rect">
            <a:avLst/>
          </a:prstGeom>
          <a:noFill/>
          <a:ln>
            <a:noFill/>
          </a:ln>
        </p:spPr>
      </p:pic>
      <p:sp>
        <p:nvSpPr>
          <p:cNvPr id="25" name="文本框 24">
            <a:extLst>
              <a:ext uri="{FF2B5EF4-FFF2-40B4-BE49-F238E27FC236}">
                <a16:creationId xmlns:a16="http://schemas.microsoft.com/office/drawing/2014/main" id="{05054FD9-49F9-494C-81DA-6D25C82AF032}"/>
              </a:ext>
            </a:extLst>
          </p:cNvPr>
          <p:cNvSpPr txBox="1"/>
          <p:nvPr/>
        </p:nvSpPr>
        <p:spPr>
          <a:xfrm>
            <a:off x="7455379" y="4881278"/>
            <a:ext cx="3610161"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Arduino Uno</a:t>
            </a:r>
            <a:r>
              <a:rPr lang="zh-CN" altLang="zh-CN" sz="1600" b="1" dirty="0">
                <a:solidFill>
                  <a:schemeClr val="bg1"/>
                </a:solidFill>
                <a:effectLst/>
                <a:ea typeface="宋体" panose="02010600030101010101" pitchFamily="2" charset="-122"/>
                <a:cs typeface="Times New Roman" panose="02020603050405020304" pitchFamily="18" charset="0"/>
              </a:rPr>
              <a:t>单片机和</a:t>
            </a:r>
            <a:r>
              <a:rPr lang="en-US" altLang="zh-CN" sz="1600" b="1" dirty="0">
                <a:solidFill>
                  <a:schemeClr val="bg1"/>
                </a:solidFill>
                <a:effectLst/>
                <a:ea typeface="宋体" panose="02010600030101010101" pitchFamily="2" charset="-122"/>
                <a:cs typeface="Times New Roman" panose="02020603050405020304" pitchFamily="18" charset="0"/>
              </a:rPr>
              <a:t>AD985</a:t>
            </a:r>
            <a:r>
              <a:rPr lang="zh-CN" altLang="zh-CN" sz="1600" b="1" dirty="0">
                <a:solidFill>
                  <a:schemeClr val="bg1"/>
                </a:solidFill>
                <a:effectLst/>
                <a:ea typeface="宋体" panose="02010600030101010101" pitchFamily="2" charset="-122"/>
                <a:cs typeface="Times New Roman" panose="02020603050405020304" pitchFamily="18" charset="0"/>
              </a:rPr>
              <a:t>应用模块</a:t>
            </a:r>
            <a:endParaRPr lang="zh-CN" altLang="en-US" sz="1600" dirty="0">
              <a:solidFill>
                <a:schemeClr val="bg1"/>
              </a:solidFill>
            </a:endParaRPr>
          </a:p>
        </p:txBody>
      </p:sp>
      <p:pic>
        <p:nvPicPr>
          <p:cNvPr id="26" name="图片 25">
            <a:extLst>
              <a:ext uri="{FF2B5EF4-FFF2-40B4-BE49-F238E27FC236}">
                <a16:creationId xmlns:a16="http://schemas.microsoft.com/office/drawing/2014/main" id="{092EF140-16D9-431C-BBD7-81B15A8A9301}"/>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7050374" y="1607926"/>
            <a:ext cx="4760255" cy="2921353"/>
          </a:xfrm>
          <a:prstGeom prst="rect">
            <a:avLst/>
          </a:prstGeom>
          <a:noFill/>
          <a:ln>
            <a:noFill/>
          </a:ln>
        </p:spPr>
      </p:pic>
      <p:sp>
        <p:nvSpPr>
          <p:cNvPr id="27" name="文本框 26">
            <a:extLst>
              <a:ext uri="{FF2B5EF4-FFF2-40B4-BE49-F238E27FC236}">
                <a16:creationId xmlns:a16="http://schemas.microsoft.com/office/drawing/2014/main" id="{1A720D77-B7E7-4F7F-839E-665B7AA7A4A1}"/>
              </a:ext>
            </a:extLst>
          </p:cNvPr>
          <p:cNvSpPr txBox="1"/>
          <p:nvPr/>
        </p:nvSpPr>
        <p:spPr>
          <a:xfrm>
            <a:off x="8688551" y="4881278"/>
            <a:ext cx="1483899"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1000Hz</a:t>
            </a:r>
            <a:r>
              <a:rPr lang="zh-CN" altLang="zh-CN" sz="1600" b="1" dirty="0">
                <a:solidFill>
                  <a:schemeClr val="bg1"/>
                </a:solidFill>
                <a:effectLst/>
                <a:ea typeface="宋体" panose="02010600030101010101" pitchFamily="2" charset="-122"/>
                <a:cs typeface="Times New Roman" panose="02020603050405020304" pitchFamily="18" charset="0"/>
              </a:rPr>
              <a:t>正弦波</a:t>
            </a:r>
            <a:endParaRPr lang="zh-CN" altLang="en-US" sz="1600" dirty="0">
              <a:solidFill>
                <a:schemeClr val="bg1"/>
              </a:solidFill>
            </a:endParaRPr>
          </a:p>
        </p:txBody>
      </p:sp>
      <p:pic>
        <p:nvPicPr>
          <p:cNvPr id="28" name="图片 27">
            <a:extLst>
              <a:ext uri="{FF2B5EF4-FFF2-40B4-BE49-F238E27FC236}">
                <a16:creationId xmlns:a16="http://schemas.microsoft.com/office/drawing/2014/main" id="{17860EC6-6170-4F32-8106-03DFE6BE42FD}"/>
              </a:ext>
            </a:extLst>
          </p:cNvPr>
          <p:cNvPicPr/>
          <p:nvPr/>
        </p:nvPicPr>
        <p:blipFill rotWithShape="1">
          <a:blip r:embed="rId6" cstate="print">
            <a:extLst>
              <a:ext uri="{28A0092B-C50C-407E-A947-70E740481C1C}">
                <a14:useLocalDpi xmlns:a14="http://schemas.microsoft.com/office/drawing/2010/main" val="0"/>
              </a:ext>
            </a:extLst>
          </a:blip>
          <a:srcRect t="14912" r="17014" b="34198"/>
          <a:stretch/>
        </p:blipFill>
        <p:spPr bwMode="auto">
          <a:xfrm rot="16200000">
            <a:off x="2205895" y="798421"/>
            <a:ext cx="2921353" cy="45403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151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4" presetClass="entr" presetSubtype="1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par>
                                <p:cTn id="39" presetID="14"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randombar(horizontal)">
                                      <p:cBhvr>
                                        <p:cTn id="41" dur="500"/>
                                        <p:tgtEl>
                                          <p:spTgt spid="2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randombar(horizontal)">
                                      <p:cBhvr>
                                        <p:cTn id="44" dur="500"/>
                                        <p:tgtEl>
                                          <p:spTgt spid="2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500"/>
                                        <p:tgtEl>
                                          <p:spTgt spid="23"/>
                                        </p:tgtEl>
                                      </p:cBhvr>
                                    </p:animEffect>
                                  </p:childTnLst>
                                </p:cTn>
                              </p:par>
                              <p:par>
                                <p:cTn id="48" presetID="14" presetClass="entr" presetSubtype="1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horizontal)">
                                      <p:cBhvr>
                                        <p:cTn id="50" dur="500"/>
                                        <p:tgtEl>
                                          <p:spTgt spid="2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2"/>
                                        </p:tgtEl>
                                      </p:cBhvr>
                                    </p:animEffect>
                                    <p:set>
                                      <p:cBhvr>
                                        <p:cTn id="75" dur="1" fill="hold">
                                          <p:stCondLst>
                                            <p:cond delay="499"/>
                                          </p:stCondLst>
                                        </p:cTn>
                                        <p:tgtEl>
                                          <p:spTgt spid="22"/>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4" grpId="1"/>
      <p:bldP spid="21" grpId="0"/>
      <p:bldP spid="21" grpId="1"/>
      <p:bldP spid="23" grpId="0"/>
      <p:bldP spid="23" grpId="1"/>
      <p:bldP spid="25" grpId="0"/>
      <p:bldP spid="25" grpId="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参考信号</a:t>
            </a:r>
            <a:endParaRPr lang="zh-CN" altLang="en-US" sz="3600" b="1" dirty="0">
              <a:solidFill>
                <a:schemeClr val="bg1"/>
              </a:solidFill>
              <a:cs typeface="+mn-ea"/>
              <a:sym typeface="+mn-lt"/>
            </a:endParaRPr>
          </a:p>
        </p:txBody>
      </p:sp>
      <p:pic>
        <p:nvPicPr>
          <p:cNvPr id="7" name="图片 6" descr="See the source image">
            <a:extLst>
              <a:ext uri="{FF2B5EF4-FFF2-40B4-BE49-F238E27FC236}">
                <a16:creationId xmlns:a16="http://schemas.microsoft.com/office/drawing/2014/main" id="{F9534A21-1B01-498D-810D-35069BDACB2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3581" y="2028938"/>
            <a:ext cx="4602820" cy="3258313"/>
          </a:xfrm>
          <a:prstGeom prst="rect">
            <a:avLst/>
          </a:prstGeom>
          <a:noFill/>
          <a:ln>
            <a:noFill/>
          </a:ln>
        </p:spPr>
      </p:pic>
      <p:sp>
        <p:nvSpPr>
          <p:cNvPr id="8" name="文本框 7">
            <a:extLst>
              <a:ext uri="{FF2B5EF4-FFF2-40B4-BE49-F238E27FC236}">
                <a16:creationId xmlns:a16="http://schemas.microsoft.com/office/drawing/2014/main" id="{8C2666A2-0D7C-45E0-B1D1-C1BADA4ED256}"/>
              </a:ext>
            </a:extLst>
          </p:cNvPr>
          <p:cNvSpPr txBox="1"/>
          <p:nvPr/>
        </p:nvSpPr>
        <p:spPr>
          <a:xfrm>
            <a:off x="1879192" y="5404908"/>
            <a:ext cx="2611598"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Arduino Uno</a:t>
            </a:r>
            <a:r>
              <a:rPr lang="zh-CN" altLang="zh-CN" sz="1600" b="1" dirty="0">
                <a:solidFill>
                  <a:schemeClr val="bg1"/>
                </a:solidFill>
                <a:effectLst/>
                <a:ea typeface="宋体" panose="02010600030101010101" pitchFamily="2" charset="-122"/>
                <a:cs typeface="Times New Roman" panose="02020603050405020304" pitchFamily="18" charset="0"/>
              </a:rPr>
              <a:t>单片机结构图</a:t>
            </a:r>
            <a:endParaRPr lang="zh-CN" altLang="en-US" sz="1600" dirty="0">
              <a:solidFill>
                <a:schemeClr val="bg1"/>
              </a:solidFill>
            </a:endParaRPr>
          </a:p>
        </p:txBody>
      </p:sp>
      <p:sp>
        <p:nvSpPr>
          <p:cNvPr id="10" name="文本框 9">
            <a:extLst>
              <a:ext uri="{FF2B5EF4-FFF2-40B4-BE49-F238E27FC236}">
                <a16:creationId xmlns:a16="http://schemas.microsoft.com/office/drawing/2014/main" id="{EB42C307-9482-4C63-AA36-E5EC526161FB}"/>
              </a:ext>
            </a:extLst>
          </p:cNvPr>
          <p:cNvSpPr txBox="1"/>
          <p:nvPr/>
        </p:nvSpPr>
        <p:spPr>
          <a:xfrm>
            <a:off x="5757584" y="1773144"/>
            <a:ext cx="6098240" cy="4062651"/>
          </a:xfrm>
          <a:prstGeom prst="rect">
            <a:avLst/>
          </a:prstGeom>
          <a:solidFill>
            <a:schemeClr val="tx1">
              <a:lumMod val="50000"/>
              <a:lumOff val="50000"/>
            </a:schemeClr>
          </a:solidFill>
        </p:spPr>
        <p:txBody>
          <a:bodyPr wrap="square">
            <a:spAutoFit/>
          </a:bodyPr>
          <a:lstStyle/>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b="1" kern="0" dirty="0">
                <a:solidFill>
                  <a:schemeClr val="bg1"/>
                </a:solidFill>
                <a:effectLst/>
                <a:latin typeface="宋体" panose="02010600030101010101" pitchFamily="2" charset="-122"/>
                <a:ea typeface="宋体" panose="02010600030101010101" pitchFamily="2" charset="-122"/>
                <a:cs typeface="Courier New" panose="02070309020205020404" pitchFamily="49" charset="0"/>
              </a:rPr>
              <a:t>实现代码：</a:t>
            </a:r>
            <a:endParaRPr lang="en-US" altLang="zh-CN" b="1" kern="0" dirty="0">
              <a:solidFill>
                <a:schemeClr val="bg1"/>
              </a:solidFill>
              <a:effectLst/>
              <a:latin typeface="宋体" panose="02010600030101010101" pitchFamily="2" charset="-122"/>
              <a:ea typeface="宋体" panose="02010600030101010101" pitchFamily="2" charset="-122"/>
              <a:cs typeface="Courier New" panose="02070309020205020404" pitchFamily="49"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solidFill>
                  <a:srgbClr val="FF0000"/>
                </a:solidFill>
                <a:effectLst/>
                <a:latin typeface="宋体" panose="02010600030101010101" pitchFamily="2" charset="-122"/>
                <a:ea typeface="宋体" panose="02010600030101010101" pitchFamily="2" charset="-122"/>
                <a:cs typeface="Courier New" panose="02070309020205020404" pitchFamily="49" charset="0"/>
              </a:rPr>
              <a:t>void</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 </a:t>
            </a:r>
            <a:r>
              <a:rPr lang="en-US" altLang="zh-CN" sz="1800" kern="0" dirty="0">
                <a:solidFill>
                  <a:srgbClr val="00B0F0"/>
                </a:solidFill>
                <a:effectLst/>
                <a:latin typeface="宋体" panose="02010600030101010101" pitchFamily="2" charset="-122"/>
                <a:ea typeface="宋体" panose="02010600030101010101" pitchFamily="2" charset="-122"/>
                <a:cs typeface="Courier New" panose="02070309020205020404" pitchFamily="49" charset="0"/>
              </a:rPr>
              <a:t>setup</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err="1">
                <a:effectLst/>
                <a:latin typeface="宋体" panose="02010600030101010101" pitchFamily="2" charset="-122"/>
                <a:ea typeface="宋体" panose="02010600030101010101" pitchFamily="2" charset="-122"/>
                <a:cs typeface="Courier New" panose="02070309020205020404" pitchFamily="49" charset="0"/>
              </a:rPr>
              <a:t>pinMode</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(11, OUTPUT);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solidFill>
                  <a:srgbClr val="FF0000"/>
                </a:solidFill>
                <a:effectLst/>
                <a:latin typeface="宋体" panose="02010600030101010101" pitchFamily="2" charset="-122"/>
                <a:ea typeface="宋体" panose="02010600030101010101" pitchFamily="2" charset="-122"/>
                <a:cs typeface="Courier New" panose="02070309020205020404" pitchFamily="49" charset="0"/>
              </a:rPr>
              <a:t>void</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 </a:t>
            </a:r>
            <a:r>
              <a:rPr lang="en-US" altLang="zh-CN" sz="1800" kern="0" dirty="0">
                <a:solidFill>
                  <a:srgbClr val="00B0F0"/>
                </a:solidFill>
                <a:effectLst/>
                <a:latin typeface="宋体" panose="02010600030101010101" pitchFamily="2" charset="-122"/>
                <a:ea typeface="宋体" panose="02010600030101010101" pitchFamily="2" charset="-122"/>
                <a:cs typeface="Courier New" panose="02070309020205020404" pitchFamily="49" charset="0"/>
              </a:rPr>
              <a:t>loop</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err="1">
                <a:effectLst/>
                <a:latin typeface="宋体" panose="02010600030101010101" pitchFamily="2" charset="-122"/>
                <a:ea typeface="宋体" panose="02010600030101010101" pitchFamily="2" charset="-122"/>
                <a:cs typeface="Courier New" panose="02070309020205020404" pitchFamily="49" charset="0"/>
              </a:rPr>
              <a:t>digitalWrite</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en-US" altLang="zh-CN" sz="1800" kern="0" dirty="0">
                <a:solidFill>
                  <a:schemeClr val="tx1">
                    <a:lumMod val="75000"/>
                    <a:lumOff val="25000"/>
                  </a:schemeClr>
                </a:solidFill>
                <a:effectLst/>
                <a:latin typeface="宋体" panose="02010600030101010101" pitchFamily="2" charset="-122"/>
                <a:ea typeface="宋体" panose="02010600030101010101" pitchFamily="2" charset="-122"/>
                <a:cs typeface="Courier New" panose="02070309020205020404" pitchFamily="49" charset="0"/>
              </a:rPr>
              <a:t>11</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 HIGH);//</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在</a:t>
            </a:r>
            <a:r>
              <a:rPr lang="en-US" altLang="zh-CN" sz="1800" kern="0" dirty="0">
                <a:effectLst/>
                <a:latin typeface="Calibri" panose="020F0502020204030204" pitchFamily="34" charset="0"/>
                <a:ea typeface="宋体" panose="02010600030101010101" pitchFamily="2" charset="-122"/>
                <a:cs typeface="Courier New" panose="02070309020205020404" pitchFamily="49" charset="0"/>
              </a:rPr>
              <a:t>11</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号引脚输出高电平</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err="1">
                <a:effectLst/>
                <a:latin typeface="宋体" panose="02010600030101010101" pitchFamily="2" charset="-122"/>
                <a:ea typeface="宋体" panose="02010600030101010101" pitchFamily="2" charset="-122"/>
                <a:cs typeface="Courier New" panose="02070309020205020404" pitchFamily="49" charset="0"/>
              </a:rPr>
              <a:t>delayMicroseconds</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en-US" altLang="zh-CN" sz="1800" kern="0" dirty="0">
                <a:solidFill>
                  <a:schemeClr val="tx1">
                    <a:lumMod val="75000"/>
                    <a:lumOff val="25000"/>
                  </a:schemeClr>
                </a:solidFill>
                <a:effectLst/>
                <a:latin typeface="宋体" panose="02010600030101010101" pitchFamily="2" charset="-122"/>
                <a:ea typeface="宋体" panose="02010600030101010101" pitchFamily="2" charset="-122"/>
                <a:cs typeface="Courier New" panose="02070309020205020404" pitchFamily="49" charset="0"/>
              </a:rPr>
              <a:t>500</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暂停</a:t>
            </a:r>
            <a:r>
              <a:rPr lang="en-US" altLang="zh-CN" sz="1800" kern="0" dirty="0">
                <a:effectLst/>
                <a:latin typeface="Calibri" panose="020F0502020204030204" pitchFamily="34" charset="0"/>
                <a:ea typeface="宋体" panose="02010600030101010101" pitchFamily="2" charset="-122"/>
                <a:cs typeface="Courier New" panose="02070309020205020404" pitchFamily="49" charset="0"/>
              </a:rPr>
              <a:t>500</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微秒，同时继续输出高电平</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err="1">
                <a:effectLst/>
                <a:latin typeface="宋体" panose="02010600030101010101" pitchFamily="2" charset="-122"/>
                <a:ea typeface="宋体" panose="02010600030101010101" pitchFamily="2" charset="-122"/>
                <a:cs typeface="Courier New" panose="02070309020205020404" pitchFamily="49" charset="0"/>
              </a:rPr>
              <a:t>digitalWrite</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en-US" altLang="zh-CN" sz="1800" kern="0" dirty="0">
                <a:solidFill>
                  <a:schemeClr val="tx1">
                    <a:lumMod val="75000"/>
                    <a:lumOff val="25000"/>
                  </a:schemeClr>
                </a:solidFill>
                <a:effectLst/>
                <a:latin typeface="宋体" panose="02010600030101010101" pitchFamily="2" charset="-122"/>
                <a:ea typeface="宋体" panose="02010600030101010101" pitchFamily="2" charset="-122"/>
                <a:cs typeface="Courier New" panose="02070309020205020404" pitchFamily="49" charset="0"/>
              </a:rPr>
              <a:t>11</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 LOW); //</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在</a:t>
            </a:r>
            <a:r>
              <a:rPr lang="en-US" altLang="zh-CN" sz="1800" kern="0" dirty="0">
                <a:effectLst/>
                <a:latin typeface="Calibri" panose="020F0502020204030204" pitchFamily="34" charset="0"/>
                <a:ea typeface="宋体" panose="02010600030101010101" pitchFamily="2" charset="-122"/>
                <a:cs typeface="Courier New" panose="02070309020205020404" pitchFamily="49" charset="0"/>
              </a:rPr>
              <a:t>11</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号引脚输出低电平</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79400"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err="1">
                <a:effectLst/>
                <a:latin typeface="宋体" panose="02010600030101010101" pitchFamily="2" charset="-122"/>
                <a:ea typeface="宋体" panose="02010600030101010101" pitchFamily="2" charset="-122"/>
                <a:cs typeface="Courier New" panose="02070309020205020404" pitchFamily="49" charset="0"/>
              </a:rPr>
              <a:t>delayMicroseconds</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en-US" altLang="zh-CN" sz="1800" kern="0" dirty="0">
                <a:solidFill>
                  <a:schemeClr val="tx1">
                    <a:lumMod val="75000"/>
                    <a:lumOff val="25000"/>
                  </a:schemeClr>
                </a:solidFill>
                <a:effectLst/>
                <a:latin typeface="宋体" panose="02010600030101010101" pitchFamily="2" charset="-122"/>
                <a:ea typeface="宋体" panose="02010600030101010101" pitchFamily="2" charset="-122"/>
                <a:cs typeface="Courier New" panose="02070309020205020404" pitchFamily="49" charset="0"/>
              </a:rPr>
              <a:t>500</a:t>
            </a: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暂停</a:t>
            </a:r>
            <a:r>
              <a:rPr lang="en-US" altLang="zh-CN" sz="1800" kern="0" dirty="0">
                <a:effectLst/>
                <a:latin typeface="Calibri" panose="020F0502020204030204" pitchFamily="34" charset="0"/>
                <a:ea typeface="宋体" panose="02010600030101010101" pitchFamily="2" charset="-122"/>
                <a:cs typeface="Courier New" panose="02070309020205020404" pitchFamily="49" charset="0"/>
              </a:rPr>
              <a:t>500</a:t>
            </a:r>
            <a:r>
              <a:rPr lang="zh-CN" altLang="zh-CN" sz="1800" kern="0" dirty="0">
                <a:effectLst/>
                <a:latin typeface="Calibri" panose="020F0502020204030204" pitchFamily="34" charset="0"/>
                <a:ea typeface="宋体" panose="02010600030101010101" pitchFamily="2" charset="-122"/>
                <a:cs typeface="Courier New" panose="02070309020205020404" pitchFamily="49" charset="0"/>
              </a:rPr>
              <a:t>微妙，同时继续输出低电平</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kern="0" dirty="0">
                <a:effectLst/>
                <a:latin typeface="宋体" panose="02010600030101010101" pitchFamily="2" charset="-122"/>
                <a:ea typeface="宋体" panose="02010600030101010101" pitchFamily="2" charset="-122"/>
                <a:cs typeface="Courier New" panose="02070309020205020404" pitchFamily="49"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98B4765A-AD62-4898-8FC9-6D90C167ADA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3581" y="2028938"/>
            <a:ext cx="4602820" cy="3258313"/>
          </a:xfrm>
          <a:prstGeom prst="rect">
            <a:avLst/>
          </a:prstGeom>
          <a:noFill/>
          <a:ln>
            <a:noFill/>
          </a:ln>
        </p:spPr>
      </p:pic>
      <p:sp>
        <p:nvSpPr>
          <p:cNvPr id="4" name="文本框 3">
            <a:extLst>
              <a:ext uri="{FF2B5EF4-FFF2-40B4-BE49-F238E27FC236}">
                <a16:creationId xmlns:a16="http://schemas.microsoft.com/office/drawing/2014/main" id="{29C858CB-9244-46CA-9395-A3DEFDDF9ECD}"/>
              </a:ext>
            </a:extLst>
          </p:cNvPr>
          <p:cNvSpPr txBox="1"/>
          <p:nvPr/>
        </p:nvSpPr>
        <p:spPr>
          <a:xfrm>
            <a:off x="2643817" y="5398752"/>
            <a:ext cx="1082348" cy="344710"/>
          </a:xfrm>
          <a:prstGeom prst="rect">
            <a:avLst/>
          </a:prstGeom>
          <a:noFill/>
        </p:spPr>
        <p:txBody>
          <a:bodyPr wrap="none" rtlCol="0">
            <a:spAutoFit/>
          </a:bodyPr>
          <a:lstStyle/>
          <a:p>
            <a:pPr>
              <a:lnSpc>
                <a:spcPct val="130000"/>
              </a:lnSpc>
            </a:pPr>
            <a:r>
              <a:rPr lang="zh-CN" altLang="en-US" sz="1400" b="1" dirty="0">
                <a:solidFill>
                  <a:schemeClr val="bg1"/>
                </a:solidFill>
                <a:latin typeface="宋体" panose="02010600030101010101" pitchFamily="2" charset="-122"/>
                <a:ea typeface="宋体" panose="02010600030101010101" pitchFamily="2" charset="-122"/>
              </a:rPr>
              <a:t>方波信号图</a:t>
            </a:r>
          </a:p>
        </p:txBody>
      </p:sp>
    </p:spTree>
    <p:extLst>
      <p:ext uri="{BB962C8B-B14F-4D97-AF65-F5344CB8AC3E}">
        <p14:creationId xmlns:p14="http://schemas.microsoft.com/office/powerpoint/2010/main" val="20015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运算放大器</a:t>
            </a:r>
            <a:endParaRPr lang="zh-CN" altLang="en-US" sz="3600" b="1" dirty="0">
              <a:solidFill>
                <a:schemeClr val="bg1"/>
              </a:solidFill>
              <a:cs typeface="+mn-ea"/>
              <a:sym typeface="+mn-lt"/>
            </a:endParaRPr>
          </a:p>
        </p:txBody>
      </p:sp>
      <p:sp>
        <p:nvSpPr>
          <p:cNvPr id="13" name="圆角矩形 44">
            <a:extLst>
              <a:ext uri="{FF2B5EF4-FFF2-40B4-BE49-F238E27FC236}">
                <a16:creationId xmlns:a16="http://schemas.microsoft.com/office/drawing/2014/main" id="{CA35A198-9170-47FD-8C4E-B56274130025}"/>
              </a:ext>
            </a:extLst>
          </p:cNvPr>
          <p:cNvSpPr/>
          <p:nvPr/>
        </p:nvSpPr>
        <p:spPr>
          <a:xfrm>
            <a:off x="659818" y="2075258"/>
            <a:ext cx="5022092" cy="3016706"/>
          </a:xfrm>
          <a:prstGeom prst="roundRect">
            <a:avLst>
              <a:gd name="adj" fmla="val 0"/>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cs typeface="+mn-ea"/>
              <a:sym typeface="+mn-lt"/>
            </a:endParaRPr>
          </a:p>
        </p:txBody>
      </p:sp>
      <p:sp>
        <p:nvSpPr>
          <p:cNvPr id="15" name="圆角矩形 48">
            <a:extLst>
              <a:ext uri="{FF2B5EF4-FFF2-40B4-BE49-F238E27FC236}">
                <a16:creationId xmlns:a16="http://schemas.microsoft.com/office/drawing/2014/main" id="{73EAF7C3-3C6B-4199-B1FC-568B09CCAC70}"/>
              </a:ext>
            </a:extLst>
          </p:cNvPr>
          <p:cNvSpPr/>
          <p:nvPr/>
        </p:nvSpPr>
        <p:spPr>
          <a:xfrm>
            <a:off x="1531106" y="1844177"/>
            <a:ext cx="3279515" cy="46216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defTabSz="1450340">
              <a:lnSpc>
                <a:spcPct val="120000"/>
              </a:lnSpc>
            </a:pPr>
            <a:r>
              <a:rPr lang="zh-CN" altLang="en-US" sz="2000" dirty="0">
                <a:solidFill>
                  <a:srgbClr val="FFFFFF"/>
                </a:solidFill>
                <a:cs typeface="+mn-ea"/>
                <a:sym typeface="+mn-lt"/>
              </a:rPr>
              <a:t>运算放大器</a:t>
            </a:r>
          </a:p>
        </p:txBody>
      </p:sp>
      <p:sp>
        <p:nvSpPr>
          <p:cNvPr id="20" name="文本框 19">
            <a:extLst>
              <a:ext uri="{FF2B5EF4-FFF2-40B4-BE49-F238E27FC236}">
                <a16:creationId xmlns:a16="http://schemas.microsoft.com/office/drawing/2014/main" id="{62B48555-ECA5-44E0-85A0-2127D5FFD627}"/>
              </a:ext>
            </a:extLst>
          </p:cNvPr>
          <p:cNvSpPr txBox="1"/>
          <p:nvPr/>
        </p:nvSpPr>
        <p:spPr>
          <a:xfrm>
            <a:off x="977744" y="2366497"/>
            <a:ext cx="4564155" cy="2554545"/>
          </a:xfrm>
          <a:prstGeom prst="rect">
            <a:avLst/>
          </a:prstGeom>
          <a:noFill/>
        </p:spPr>
        <p:txBody>
          <a:bodyPr wrap="square">
            <a:spAutoFit/>
          </a:bodyPr>
          <a:lstStyle/>
          <a:p>
            <a:r>
              <a:rPr lang="zh-CN" altLang="en-US" sz="2000" dirty="0">
                <a:solidFill>
                  <a:srgbClr val="FFFFFF"/>
                </a:solidFill>
                <a:latin typeface="宋体" panose="02010600030101010101" pitchFamily="2" charset="-122"/>
                <a:ea typeface="宋体" panose="02010600030101010101" pitchFamily="2" charset="-122"/>
              </a:rPr>
              <a:t>待检测的电压信号太小时，可以利用放大器模块将电压信号放大。</a:t>
            </a:r>
            <a:endParaRPr lang="en-US" altLang="zh-CN" sz="2000" dirty="0">
              <a:solidFill>
                <a:srgbClr val="FFFFFF"/>
              </a:solidFill>
              <a:latin typeface="宋体" panose="02010600030101010101" pitchFamily="2" charset="-122"/>
              <a:ea typeface="宋体" panose="02010600030101010101" pitchFamily="2" charset="-122"/>
            </a:endParaRPr>
          </a:p>
          <a:p>
            <a:r>
              <a:rPr lang="zh-CN" altLang="en-US" sz="2000" dirty="0">
                <a:solidFill>
                  <a:srgbClr val="FFFFFF"/>
                </a:solidFill>
                <a:latin typeface="宋体" panose="02010600030101010101" pitchFamily="2" charset="-122"/>
                <a:ea typeface="宋体" panose="02010600030101010101" pitchFamily="2" charset="-122"/>
              </a:rPr>
              <a:t>放大器通过电源获取能量，从而放大电信号。</a:t>
            </a:r>
            <a:endParaRPr lang="en-US" altLang="zh-CN" sz="2000" dirty="0">
              <a:solidFill>
                <a:srgbClr val="FFFFFF"/>
              </a:solidFill>
              <a:latin typeface="宋体" panose="02010600030101010101" pitchFamily="2" charset="-122"/>
              <a:ea typeface="宋体" panose="02010600030101010101" pitchFamily="2" charset="-122"/>
            </a:endParaRPr>
          </a:p>
          <a:p>
            <a:r>
              <a:rPr lang="zh-CN" altLang="en-US" sz="2000" dirty="0">
                <a:solidFill>
                  <a:srgbClr val="FFFFFF"/>
                </a:solidFill>
                <a:latin typeface="宋体" panose="02010600030101010101" pitchFamily="2" charset="-122"/>
                <a:ea typeface="宋体" panose="02010600030101010101" pitchFamily="2" charset="-122"/>
              </a:rPr>
              <a:t>实验使用的放大器模块为</a:t>
            </a:r>
            <a:r>
              <a:rPr lang="en-US" altLang="zh-CN" sz="2000" dirty="0">
                <a:solidFill>
                  <a:srgbClr val="FFFFFF"/>
                </a:solidFill>
                <a:latin typeface="宋体" panose="02010600030101010101" pitchFamily="2" charset="-122"/>
                <a:ea typeface="宋体" panose="02010600030101010101" pitchFamily="2" charset="-122"/>
              </a:rPr>
              <a:t>AD620</a:t>
            </a:r>
            <a:r>
              <a:rPr lang="zh-CN" altLang="en-US" sz="2000" dirty="0">
                <a:solidFill>
                  <a:srgbClr val="FFFFFF"/>
                </a:solidFill>
                <a:latin typeface="宋体" panose="02010600030101010101" pitchFamily="2" charset="-122"/>
                <a:ea typeface="宋体" panose="02010600030101010101" pitchFamily="2" charset="-122"/>
              </a:rPr>
              <a:t>。有较高的共模抑制比</a:t>
            </a:r>
            <a:r>
              <a:rPr lang="en-US" altLang="zh-CN" sz="2000" dirty="0">
                <a:solidFill>
                  <a:srgbClr val="FFFFFF"/>
                </a:solidFill>
                <a:latin typeface="宋体" panose="02010600030101010101" pitchFamily="2" charset="-122"/>
                <a:ea typeface="宋体" panose="02010600030101010101" pitchFamily="2" charset="-122"/>
              </a:rPr>
              <a:t>, </a:t>
            </a:r>
            <a:r>
              <a:rPr lang="zh-CN" altLang="en-US" sz="2000" dirty="0">
                <a:solidFill>
                  <a:srgbClr val="FFFFFF"/>
                </a:solidFill>
                <a:latin typeface="宋体" panose="02010600030101010101" pitchFamily="2" charset="-122"/>
                <a:ea typeface="宋体" panose="02010600030101010101" pitchFamily="2" charset="-122"/>
              </a:rPr>
              <a:t>温度稳定性好</a:t>
            </a:r>
            <a:r>
              <a:rPr lang="en-US" altLang="zh-CN" sz="2000" dirty="0">
                <a:solidFill>
                  <a:srgbClr val="FFFFFF"/>
                </a:solidFill>
                <a:latin typeface="宋体" panose="02010600030101010101" pitchFamily="2" charset="-122"/>
                <a:ea typeface="宋体" panose="02010600030101010101" pitchFamily="2" charset="-122"/>
              </a:rPr>
              <a:t>, </a:t>
            </a:r>
            <a:r>
              <a:rPr lang="zh-CN" altLang="en-US" sz="2000" dirty="0">
                <a:solidFill>
                  <a:srgbClr val="FFFFFF"/>
                </a:solidFill>
                <a:latin typeface="宋体" panose="02010600030101010101" pitchFamily="2" charset="-122"/>
                <a:ea typeface="宋体" panose="02010600030101010101" pitchFamily="2" charset="-122"/>
              </a:rPr>
              <a:t>放大频带宽</a:t>
            </a:r>
            <a:r>
              <a:rPr lang="en-US" altLang="zh-CN" sz="2000" dirty="0">
                <a:solidFill>
                  <a:srgbClr val="FFFFFF"/>
                </a:solidFill>
                <a:latin typeface="宋体" panose="02010600030101010101" pitchFamily="2" charset="-122"/>
                <a:ea typeface="宋体" panose="02010600030101010101" pitchFamily="2" charset="-122"/>
              </a:rPr>
              <a:t>, </a:t>
            </a:r>
            <a:r>
              <a:rPr lang="zh-CN" altLang="en-US" sz="2000" dirty="0">
                <a:solidFill>
                  <a:srgbClr val="FFFFFF"/>
                </a:solidFill>
                <a:latin typeface="宋体" panose="02010600030101010101" pitchFamily="2" charset="-122"/>
                <a:ea typeface="宋体" panose="02010600030101010101" pitchFamily="2" charset="-122"/>
              </a:rPr>
              <a:t>噪声系数小，且精确度高、使用简易、噪声低</a:t>
            </a:r>
            <a:r>
              <a:rPr lang="en-US" altLang="zh-CN" sz="2000" dirty="0">
                <a:solidFill>
                  <a:srgbClr val="FFFFFF"/>
                </a:solidFill>
                <a:latin typeface="宋体" panose="02010600030101010101" pitchFamily="2" charset="-122"/>
                <a:ea typeface="宋体" panose="02010600030101010101" pitchFamily="2" charset="-122"/>
              </a:rPr>
              <a:t>, </a:t>
            </a:r>
            <a:r>
              <a:rPr lang="zh-CN" altLang="en-US" sz="2000" dirty="0">
                <a:solidFill>
                  <a:srgbClr val="FFFFFF"/>
                </a:solidFill>
                <a:latin typeface="宋体" panose="02010600030101010101" pitchFamily="2" charset="-122"/>
                <a:ea typeface="宋体" panose="02010600030101010101" pitchFamily="2" charset="-122"/>
              </a:rPr>
              <a:t>应用十分广泛。</a:t>
            </a:r>
          </a:p>
        </p:txBody>
      </p:sp>
      <p:pic>
        <p:nvPicPr>
          <p:cNvPr id="21" name="图片 20">
            <a:extLst>
              <a:ext uri="{FF2B5EF4-FFF2-40B4-BE49-F238E27FC236}">
                <a16:creationId xmlns:a16="http://schemas.microsoft.com/office/drawing/2014/main" id="{BFFE3964-B70F-43D6-9FC7-0E5B3BE9315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927" y="1615864"/>
            <a:ext cx="5022092" cy="3626272"/>
          </a:xfrm>
          <a:prstGeom prst="rect">
            <a:avLst/>
          </a:prstGeom>
          <a:noFill/>
          <a:ln>
            <a:noFill/>
          </a:ln>
        </p:spPr>
      </p:pic>
      <p:sp>
        <p:nvSpPr>
          <p:cNvPr id="23" name="文本框 22">
            <a:extLst>
              <a:ext uri="{FF2B5EF4-FFF2-40B4-BE49-F238E27FC236}">
                <a16:creationId xmlns:a16="http://schemas.microsoft.com/office/drawing/2014/main" id="{617930D4-9415-4F1A-8569-AD2B5CA54FFA}"/>
              </a:ext>
            </a:extLst>
          </p:cNvPr>
          <p:cNvSpPr txBox="1"/>
          <p:nvPr/>
        </p:nvSpPr>
        <p:spPr>
          <a:xfrm>
            <a:off x="8103874" y="5468669"/>
            <a:ext cx="1442197" cy="338554"/>
          </a:xfrm>
          <a:prstGeom prst="rect">
            <a:avLst/>
          </a:prstGeom>
          <a:noFill/>
        </p:spPr>
        <p:txBody>
          <a:bodyPr wrap="square">
            <a:spAutoFit/>
          </a:bodyPr>
          <a:lstStyle/>
          <a:p>
            <a:r>
              <a:rPr lang="zh-CN" altLang="zh-CN" sz="1600" b="1" dirty="0">
                <a:solidFill>
                  <a:srgbClr val="FFFFFF"/>
                </a:solidFill>
                <a:effectLst/>
                <a:ea typeface="宋体" panose="02010600030101010101" pitchFamily="2" charset="-122"/>
                <a:cs typeface="Times New Roman" panose="02020603050405020304" pitchFamily="18" charset="0"/>
              </a:rPr>
              <a:t>放大器原理图</a:t>
            </a:r>
            <a:endParaRPr lang="zh-CN" altLang="en-US" sz="1600" dirty="0">
              <a:solidFill>
                <a:srgbClr val="FFFFFF"/>
              </a:solidFill>
            </a:endParaRPr>
          </a:p>
        </p:txBody>
      </p:sp>
      <p:pic>
        <p:nvPicPr>
          <p:cNvPr id="24" name="图片 23">
            <a:extLst>
              <a:ext uri="{FF2B5EF4-FFF2-40B4-BE49-F238E27FC236}">
                <a16:creationId xmlns:a16="http://schemas.microsoft.com/office/drawing/2014/main" id="{48302665-C744-49CB-839C-EC1B62D64714}"/>
              </a:ext>
            </a:extLst>
          </p:cNvPr>
          <p:cNvPicPr/>
          <p:nvPr/>
        </p:nvPicPr>
        <p:blipFill rotWithShape="1">
          <a:blip r:embed="rId5" cstate="print">
            <a:extLst>
              <a:ext uri="{28A0092B-C50C-407E-A947-70E740481C1C}">
                <a14:useLocalDpi xmlns:a14="http://schemas.microsoft.com/office/drawing/2010/main" val="0"/>
              </a:ext>
            </a:extLst>
          </a:blip>
          <a:srcRect l="17433" t="34690" r="18612" b="20175"/>
          <a:stretch/>
        </p:blipFill>
        <p:spPr bwMode="auto">
          <a:xfrm>
            <a:off x="538303" y="2440084"/>
            <a:ext cx="5436183" cy="2651879"/>
          </a:xfrm>
          <a:prstGeom prst="rect">
            <a:avLst/>
          </a:prstGeom>
          <a:noFill/>
          <a:ln>
            <a:noFill/>
          </a:ln>
        </p:spPr>
      </p:pic>
      <p:pic>
        <p:nvPicPr>
          <p:cNvPr id="25" name="图片 24">
            <a:extLst>
              <a:ext uri="{FF2B5EF4-FFF2-40B4-BE49-F238E27FC236}">
                <a16:creationId xmlns:a16="http://schemas.microsoft.com/office/drawing/2014/main" id="{9B2874D3-0E53-4751-AAA9-7FDE395B52C3}"/>
              </a:ext>
            </a:extLst>
          </p:cNvPr>
          <p:cNvPicPr/>
          <p:nvPr/>
        </p:nvPicPr>
        <p:blipFill rotWithShape="1">
          <a:blip r:embed="rId6" cstate="print">
            <a:extLst>
              <a:ext uri="{28A0092B-C50C-407E-A947-70E740481C1C}">
                <a14:useLocalDpi xmlns:a14="http://schemas.microsoft.com/office/drawing/2010/main" val="0"/>
              </a:ext>
            </a:extLst>
          </a:blip>
          <a:srcRect l="292" t="18274" r="1" b="10573"/>
          <a:stretch/>
        </p:blipFill>
        <p:spPr bwMode="auto">
          <a:xfrm>
            <a:off x="5977912" y="2440084"/>
            <a:ext cx="5532346" cy="2651879"/>
          </a:xfrm>
          <a:prstGeom prst="rect">
            <a:avLst/>
          </a:prstGeom>
          <a:noFill/>
          <a:ln>
            <a:noFill/>
          </a:ln>
        </p:spPr>
      </p:pic>
      <p:pic>
        <p:nvPicPr>
          <p:cNvPr id="27" name="图片 26">
            <a:extLst>
              <a:ext uri="{FF2B5EF4-FFF2-40B4-BE49-F238E27FC236}">
                <a16:creationId xmlns:a16="http://schemas.microsoft.com/office/drawing/2014/main" id="{D46B7CD3-50F9-4295-9A87-96115CA4A63B}"/>
              </a:ext>
            </a:extLst>
          </p:cNvPr>
          <p:cNvPicPr/>
          <p:nvPr/>
        </p:nvPicPr>
        <p:blipFill rotWithShape="1">
          <a:blip r:embed="rId7" cstate="print">
            <a:extLst>
              <a:ext uri="{28A0092B-C50C-407E-A947-70E740481C1C}">
                <a14:useLocalDpi xmlns:a14="http://schemas.microsoft.com/office/drawing/2010/main" val="0"/>
              </a:ext>
            </a:extLst>
          </a:blip>
          <a:srcRect l="22653" t="49907" r="38322" b="25675"/>
          <a:stretch/>
        </p:blipFill>
        <p:spPr bwMode="auto">
          <a:xfrm>
            <a:off x="1788645" y="1356641"/>
            <a:ext cx="8614709" cy="4144717"/>
          </a:xfrm>
          <a:prstGeom prst="rect">
            <a:avLst/>
          </a:prstGeom>
          <a:noFill/>
          <a:ln>
            <a:noFill/>
          </a:ln>
          <a:extLst>
            <a:ext uri="{53640926-AAD7-44D8-BBD7-CCE9431645EC}">
              <a14:shadowObscured xmlns:a14="http://schemas.microsoft.com/office/drawing/2010/main"/>
            </a:ext>
          </a:extLst>
        </p:spPr>
      </p:pic>
      <p:sp>
        <p:nvSpPr>
          <p:cNvPr id="17" name="文本框 16">
            <a:extLst>
              <a:ext uri="{FF2B5EF4-FFF2-40B4-BE49-F238E27FC236}">
                <a16:creationId xmlns:a16="http://schemas.microsoft.com/office/drawing/2014/main" id="{E293C4EE-0BBF-4879-94D8-C4801263959F}"/>
              </a:ext>
            </a:extLst>
          </p:cNvPr>
          <p:cNvSpPr txBox="1"/>
          <p:nvPr/>
        </p:nvSpPr>
        <p:spPr>
          <a:xfrm>
            <a:off x="5084263" y="5637945"/>
            <a:ext cx="2459328" cy="367024"/>
          </a:xfrm>
          <a:prstGeom prst="rect">
            <a:avLst/>
          </a:prstGeom>
          <a:noFill/>
        </p:spPr>
        <p:txBody>
          <a:bodyPr wrap="none" rtlCol="0">
            <a:spAutoFit/>
          </a:bodyPr>
          <a:lstStyle/>
          <a:p>
            <a:pPr>
              <a:lnSpc>
                <a:spcPct val="130000"/>
              </a:lnSpc>
            </a:pPr>
            <a:r>
              <a:rPr lang="zh-CN" altLang="en-US" sz="1600" b="1" dirty="0">
                <a:solidFill>
                  <a:srgbClr val="FFFFFF"/>
                </a:solidFill>
                <a:latin typeface="宋体" panose="02010600030101010101" pitchFamily="2" charset="-122"/>
                <a:ea typeface="宋体" panose="02010600030101010101" pitchFamily="2" charset="-122"/>
              </a:rPr>
              <a:t>运算放大器调零的波形图</a:t>
            </a:r>
          </a:p>
        </p:txBody>
      </p:sp>
      <p:pic>
        <p:nvPicPr>
          <p:cNvPr id="29" name="图片 28">
            <a:extLst>
              <a:ext uri="{FF2B5EF4-FFF2-40B4-BE49-F238E27FC236}">
                <a16:creationId xmlns:a16="http://schemas.microsoft.com/office/drawing/2014/main" id="{9F103992-572A-4B6C-BF71-F815D7AA3ECB}"/>
              </a:ext>
            </a:extLst>
          </p:cNvPr>
          <p:cNvPicPr/>
          <p:nvPr/>
        </p:nvPicPr>
        <p:blipFill rotWithShape="1">
          <a:blip r:embed="rId8" cstate="print">
            <a:extLst>
              <a:ext uri="{28A0092B-C50C-407E-A947-70E740481C1C}">
                <a14:useLocalDpi xmlns:a14="http://schemas.microsoft.com/office/drawing/2010/main" val="0"/>
              </a:ext>
            </a:extLst>
          </a:blip>
          <a:srcRect l="12482" t="33657" r="44968" b="37620"/>
          <a:stretch/>
        </p:blipFill>
        <p:spPr bwMode="auto">
          <a:xfrm>
            <a:off x="281726" y="1750723"/>
            <a:ext cx="5963886" cy="3356553"/>
          </a:xfrm>
          <a:prstGeom prst="rect">
            <a:avLst/>
          </a:prstGeom>
          <a:noFill/>
          <a:ln>
            <a:noFill/>
          </a:ln>
          <a:extLst>
            <a:ext uri="{53640926-AAD7-44D8-BBD7-CCE9431645EC}">
              <a14:shadowObscured xmlns:a14="http://schemas.microsoft.com/office/drawing/2010/main"/>
            </a:ext>
          </a:extLst>
        </p:spPr>
      </p:pic>
      <p:pic>
        <p:nvPicPr>
          <p:cNvPr id="30" name="图片 29">
            <a:extLst>
              <a:ext uri="{FF2B5EF4-FFF2-40B4-BE49-F238E27FC236}">
                <a16:creationId xmlns:a16="http://schemas.microsoft.com/office/drawing/2014/main" id="{553CFB73-E5B5-473A-8A1F-94CA673F46A1}"/>
              </a:ext>
            </a:extLst>
          </p:cNvPr>
          <p:cNvPicPr/>
          <p:nvPr/>
        </p:nvPicPr>
        <p:blipFill rotWithShape="1">
          <a:blip r:embed="rId9" cstate="print">
            <a:extLst>
              <a:ext uri="{28A0092B-C50C-407E-A947-70E740481C1C}">
                <a14:useLocalDpi xmlns:a14="http://schemas.microsoft.com/office/drawing/2010/main" val="0"/>
              </a:ext>
            </a:extLst>
          </a:blip>
          <a:srcRect l="9725" t="35213" r="49021" b="25539"/>
          <a:stretch/>
        </p:blipFill>
        <p:spPr bwMode="auto">
          <a:xfrm>
            <a:off x="6246692" y="1750723"/>
            <a:ext cx="5680828" cy="3356553"/>
          </a:xfrm>
          <a:prstGeom prst="rect">
            <a:avLst/>
          </a:prstGeom>
          <a:noFill/>
          <a:ln>
            <a:noFill/>
          </a:ln>
          <a:extLst>
            <a:ext uri="{53640926-AAD7-44D8-BBD7-CCE9431645EC}">
              <a14:shadowObscured xmlns:a14="http://schemas.microsoft.com/office/drawing/2010/main"/>
            </a:ext>
          </a:extLst>
        </p:spPr>
      </p:pic>
      <p:sp>
        <p:nvSpPr>
          <p:cNvPr id="19" name="文本框 18">
            <a:extLst>
              <a:ext uri="{FF2B5EF4-FFF2-40B4-BE49-F238E27FC236}">
                <a16:creationId xmlns:a16="http://schemas.microsoft.com/office/drawing/2014/main" id="{7CB4BEEC-2F73-4916-B856-EDF559694AD6}"/>
              </a:ext>
            </a:extLst>
          </p:cNvPr>
          <p:cNvSpPr txBox="1"/>
          <p:nvPr/>
        </p:nvSpPr>
        <p:spPr>
          <a:xfrm>
            <a:off x="4355698" y="5526248"/>
            <a:ext cx="3916457" cy="367024"/>
          </a:xfrm>
          <a:prstGeom prst="rect">
            <a:avLst/>
          </a:prstGeom>
          <a:noFill/>
        </p:spPr>
        <p:txBody>
          <a:bodyPr wrap="none" rtlCol="0">
            <a:spAutoFit/>
          </a:bodyPr>
          <a:lstStyle/>
          <a:p>
            <a:pPr>
              <a:lnSpc>
                <a:spcPct val="130000"/>
              </a:lnSpc>
            </a:pPr>
            <a:r>
              <a:rPr lang="zh-CN" altLang="en-US" sz="1600" b="1" dirty="0">
                <a:solidFill>
                  <a:srgbClr val="FFFFFF"/>
                </a:solidFill>
                <a:latin typeface="宋体" panose="02010600030101010101" pitchFamily="2" charset="-122"/>
                <a:ea typeface="宋体" panose="02010600030101010101" pitchFamily="2" charset="-122"/>
              </a:rPr>
              <a:t>运算放大器将电压由</a:t>
            </a:r>
            <a:r>
              <a:rPr lang="en-US" altLang="zh-CN" sz="1600" b="1" dirty="0">
                <a:solidFill>
                  <a:srgbClr val="FFFFFF"/>
                </a:solidFill>
                <a:latin typeface="宋体" panose="02010600030101010101" pitchFamily="2" charset="-122"/>
                <a:ea typeface="宋体" panose="02010600030101010101" pitchFamily="2" charset="-122"/>
              </a:rPr>
              <a:t>1.530V</a:t>
            </a:r>
            <a:r>
              <a:rPr lang="zh-CN" altLang="en-US" sz="1600" b="1" dirty="0">
                <a:solidFill>
                  <a:srgbClr val="FFFFFF"/>
                </a:solidFill>
                <a:latin typeface="宋体" panose="02010600030101010101" pitchFamily="2" charset="-122"/>
                <a:ea typeface="宋体" panose="02010600030101010101" pitchFamily="2" charset="-122"/>
              </a:rPr>
              <a:t>放大到</a:t>
            </a:r>
            <a:r>
              <a:rPr lang="en-US" altLang="zh-CN" sz="1600" b="1" dirty="0">
                <a:solidFill>
                  <a:srgbClr val="FFFFFF"/>
                </a:solidFill>
                <a:latin typeface="宋体" panose="02010600030101010101" pitchFamily="2" charset="-122"/>
                <a:ea typeface="宋体" panose="02010600030101010101" pitchFamily="2" charset="-122"/>
              </a:rPr>
              <a:t>4.490V</a:t>
            </a:r>
            <a:endParaRPr lang="zh-CN" altLang="en-US" sz="1600" b="1" dirty="0">
              <a:solidFill>
                <a:srgbClr val="FFFFFF"/>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8391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nodeType="clickEffect">
                                  <p:stCondLst>
                                    <p:cond delay="0"/>
                                  </p:stCondLst>
                                  <p:childTnLst>
                                    <p:animEffect transition="out" filter="randombar(horizontal)">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14" presetClass="exit" presetSubtype="10" fill="hold" nodeType="withEffect">
                                  <p:stCondLst>
                                    <p:cond delay="0"/>
                                  </p:stCondLst>
                                  <p:childTnLst>
                                    <p:animEffect transition="out" filter="randombar(horizontal)">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par>
                                <p:cTn id="34" presetID="14" presetClass="entr" presetSubtype="1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randombar(horizontal)">
                                      <p:cBhvr>
                                        <p:cTn id="36" dur="500"/>
                                        <p:tgtEl>
                                          <p:spTgt spid="2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 grpId="0"/>
      <p:bldP spid="23" grpId="0"/>
      <p:bldP spid="17" grpId="0"/>
      <p:bldP spid="17" grpId="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移相器</a:t>
            </a:r>
            <a:endParaRPr lang="zh-CN" altLang="en-US" sz="3600" b="1" dirty="0">
              <a:solidFill>
                <a:schemeClr val="bg1"/>
              </a:solidFill>
              <a:cs typeface="+mn-ea"/>
              <a:sym typeface="+mn-lt"/>
            </a:endParaRPr>
          </a:p>
        </p:txBody>
      </p:sp>
      <p:sp>
        <p:nvSpPr>
          <p:cNvPr id="12" name="Rounded Rectangle 40">
            <a:extLst>
              <a:ext uri="{FF2B5EF4-FFF2-40B4-BE49-F238E27FC236}">
                <a16:creationId xmlns:a16="http://schemas.microsoft.com/office/drawing/2014/main" id="{C59EBDB2-FCE3-46AA-93E4-48763125CB8D}"/>
              </a:ext>
            </a:extLst>
          </p:cNvPr>
          <p:cNvSpPr/>
          <p:nvPr/>
        </p:nvSpPr>
        <p:spPr>
          <a:xfrm>
            <a:off x="600636" y="2123058"/>
            <a:ext cx="5266868" cy="3609437"/>
          </a:xfrm>
          <a:prstGeom prst="roundRect">
            <a:avLst>
              <a:gd name="adj" fmla="val 15008"/>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dirty="0">
              <a:solidFill>
                <a:schemeClr val="bg1"/>
              </a:solidFill>
              <a:cs typeface="+mn-ea"/>
              <a:sym typeface="+mn-lt"/>
            </a:endParaRPr>
          </a:p>
        </p:txBody>
      </p:sp>
      <p:grpSp>
        <p:nvGrpSpPr>
          <p:cNvPr id="13" name="Group 6">
            <a:extLst>
              <a:ext uri="{FF2B5EF4-FFF2-40B4-BE49-F238E27FC236}">
                <a16:creationId xmlns:a16="http://schemas.microsoft.com/office/drawing/2014/main" id="{B4920FB3-A217-4AC9-893E-3ADD924855C3}"/>
              </a:ext>
            </a:extLst>
          </p:cNvPr>
          <p:cNvGrpSpPr/>
          <p:nvPr/>
        </p:nvGrpSpPr>
        <p:grpSpPr>
          <a:xfrm>
            <a:off x="2976152" y="1721125"/>
            <a:ext cx="803870" cy="803870"/>
            <a:chOff x="2247900" y="1225947"/>
            <a:chExt cx="914400" cy="914400"/>
          </a:xfrm>
        </p:grpSpPr>
        <p:sp>
          <p:nvSpPr>
            <p:cNvPr id="14" name="Rounded Rectangle 7">
              <a:extLst>
                <a:ext uri="{FF2B5EF4-FFF2-40B4-BE49-F238E27FC236}">
                  <a16:creationId xmlns:a16="http://schemas.microsoft.com/office/drawing/2014/main" id="{A3267818-A888-49D3-9BF1-2CDA38CAAF2D}"/>
                </a:ext>
              </a:extLst>
            </p:cNvPr>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5" name="Freeform 57">
              <a:extLst>
                <a:ext uri="{FF2B5EF4-FFF2-40B4-BE49-F238E27FC236}">
                  <a16:creationId xmlns:a16="http://schemas.microsoft.com/office/drawing/2014/main" id="{1262776B-508F-4932-A610-37B5FA849E5E}"/>
                </a:ext>
              </a:extLst>
            </p:cNvPr>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16" name="文本框 33">
            <a:extLst>
              <a:ext uri="{FF2B5EF4-FFF2-40B4-BE49-F238E27FC236}">
                <a16:creationId xmlns:a16="http://schemas.microsoft.com/office/drawing/2014/main" id="{F51C0ACD-2407-4387-AAE2-E2F013DAA2AD}"/>
              </a:ext>
            </a:extLst>
          </p:cNvPr>
          <p:cNvSpPr txBox="1">
            <a:spLocks noChangeArrowheads="1"/>
          </p:cNvSpPr>
          <p:nvPr/>
        </p:nvSpPr>
        <p:spPr bwMode="auto">
          <a:xfrm>
            <a:off x="2820863" y="2615765"/>
            <a:ext cx="1114445" cy="4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2400" b="1" dirty="0">
                <a:solidFill>
                  <a:schemeClr val="bg1"/>
                </a:solidFill>
                <a:latin typeface="+mn-lt"/>
                <a:ea typeface="+mn-ea"/>
                <a:cs typeface="+mn-ea"/>
                <a:sym typeface="+mn-lt"/>
              </a:rPr>
              <a:t>移相器</a:t>
            </a:r>
          </a:p>
        </p:txBody>
      </p:sp>
      <p:sp>
        <p:nvSpPr>
          <p:cNvPr id="17" name="文本框 37">
            <a:extLst>
              <a:ext uri="{FF2B5EF4-FFF2-40B4-BE49-F238E27FC236}">
                <a16:creationId xmlns:a16="http://schemas.microsoft.com/office/drawing/2014/main" id="{640EA409-9DA2-4BF8-B537-11E13443ACB0}"/>
              </a:ext>
            </a:extLst>
          </p:cNvPr>
          <p:cNvSpPr txBox="1">
            <a:spLocks noChangeArrowheads="1"/>
          </p:cNvSpPr>
          <p:nvPr/>
        </p:nvSpPr>
        <p:spPr bwMode="auto">
          <a:xfrm>
            <a:off x="766648" y="3216017"/>
            <a:ext cx="5002140" cy="204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30000"/>
              </a:lnSpc>
              <a:buNone/>
            </a:pPr>
            <a:r>
              <a:rPr lang="zh-CN" altLang="zh-CN" sz="1600" dirty="0">
                <a:solidFill>
                  <a:srgbClr val="FFFFFF"/>
                </a:solidFill>
                <a:effectLst/>
                <a:ea typeface="宋体" panose="02010600030101010101" pitchFamily="2" charset="-122"/>
                <a:cs typeface="Times New Roman" panose="02020603050405020304" pitchFamily="18" charset="0"/>
              </a:rPr>
              <a:t>能够对信号的相位进行调整</a:t>
            </a:r>
            <a:r>
              <a:rPr lang="zh-CN" altLang="en-US" sz="1600" dirty="0">
                <a:solidFill>
                  <a:srgbClr val="FFFFFF"/>
                </a:solidFill>
                <a:effectLst/>
                <a:ea typeface="宋体" panose="02010600030101010101" pitchFamily="2" charset="-122"/>
                <a:cs typeface="Times New Roman" panose="02020603050405020304" pitchFamily="18" charset="0"/>
              </a:rPr>
              <a:t>；</a:t>
            </a:r>
            <a:endParaRPr lang="en-US" altLang="zh-CN" sz="1600" dirty="0">
              <a:solidFill>
                <a:srgbClr val="FFFFFF"/>
              </a:solidFill>
              <a:effectLst/>
              <a:ea typeface="宋体" panose="02010600030101010101" pitchFamily="2" charset="-122"/>
              <a:cs typeface="Times New Roman" panose="02020603050405020304" pitchFamily="18" charset="0"/>
            </a:endParaRPr>
          </a:p>
          <a:p>
            <a:pPr>
              <a:lnSpc>
                <a:spcPct val="130000"/>
              </a:lnSpc>
              <a:buNone/>
            </a:pPr>
            <a:r>
              <a:rPr lang="zh-CN" altLang="zh-CN" sz="1600" dirty="0">
                <a:solidFill>
                  <a:srgbClr val="FFFFFF"/>
                </a:solidFill>
                <a:effectLst/>
                <a:ea typeface="宋体" panose="02010600030101010101" pitchFamily="2" charset="-122"/>
                <a:cs typeface="Times New Roman" panose="02020603050405020304" pitchFamily="18" charset="0"/>
              </a:rPr>
              <a:t>任何传输介质对在其中传导的波动都会引入相移</a:t>
            </a:r>
            <a:r>
              <a:rPr lang="zh-CN" altLang="en-US" sz="1600" dirty="0">
                <a:solidFill>
                  <a:srgbClr val="FFFFFF"/>
                </a:solidFill>
                <a:effectLst/>
                <a:ea typeface="宋体" panose="02010600030101010101" pitchFamily="2" charset="-122"/>
                <a:cs typeface="Times New Roman" panose="02020603050405020304" pitchFamily="18" charset="0"/>
              </a:rPr>
              <a:t>；</a:t>
            </a:r>
            <a:endParaRPr lang="en-US" altLang="zh-CN" sz="1600" dirty="0">
              <a:solidFill>
                <a:srgbClr val="FFFFFF"/>
              </a:solidFill>
              <a:effectLst/>
              <a:ea typeface="宋体" panose="02010600030101010101" pitchFamily="2" charset="-122"/>
              <a:cs typeface="Times New Roman" panose="02020603050405020304" pitchFamily="18" charset="0"/>
            </a:endParaRPr>
          </a:p>
          <a:p>
            <a:pPr>
              <a:lnSpc>
                <a:spcPct val="130000"/>
              </a:lnSpc>
              <a:buNone/>
            </a:pPr>
            <a:r>
              <a:rPr lang="zh-CN" altLang="zh-CN" sz="1600" dirty="0">
                <a:solidFill>
                  <a:srgbClr val="FFFFFF"/>
                </a:solidFill>
                <a:effectLst/>
                <a:ea typeface="宋体" panose="02010600030101010101" pitchFamily="2" charset="-122"/>
                <a:cs typeface="Times New Roman" panose="02020603050405020304" pitchFamily="18" charset="0"/>
              </a:rPr>
              <a:t>阻容式相移器和数字相移器</a:t>
            </a:r>
            <a:r>
              <a:rPr lang="zh-CN" altLang="en-US" sz="1600" dirty="0">
                <a:solidFill>
                  <a:srgbClr val="FFFFFF"/>
                </a:solidFill>
                <a:effectLst/>
                <a:ea typeface="宋体" panose="02010600030101010101" pitchFamily="2" charset="-122"/>
                <a:cs typeface="Times New Roman" panose="02020603050405020304" pitchFamily="18" charset="0"/>
              </a:rPr>
              <a:t>；</a:t>
            </a:r>
            <a:endParaRPr lang="en-US" altLang="zh-CN" sz="1600" dirty="0">
              <a:solidFill>
                <a:srgbClr val="FFFFFF"/>
              </a:solidFill>
              <a:effectLst/>
              <a:ea typeface="宋体" panose="02010600030101010101" pitchFamily="2" charset="-122"/>
              <a:cs typeface="Times New Roman" panose="02020603050405020304" pitchFamily="18" charset="0"/>
            </a:endParaRPr>
          </a:p>
          <a:p>
            <a:pPr>
              <a:lnSpc>
                <a:spcPct val="130000"/>
              </a:lnSpc>
              <a:buNone/>
            </a:pPr>
            <a:r>
              <a:rPr lang="zh-CN" altLang="zh-CN" sz="1600" dirty="0">
                <a:solidFill>
                  <a:srgbClr val="FFFFFF"/>
                </a:solidFill>
                <a:effectLst/>
                <a:ea typeface="宋体" panose="02010600030101010101" pitchFamily="2" charset="-122"/>
                <a:cs typeface="Times New Roman" panose="02020603050405020304" pitchFamily="18" charset="0"/>
              </a:rPr>
              <a:t>本设计采用阻容式相移器，其突出的特点为原理简单，成本低，便于调试</a:t>
            </a:r>
            <a:r>
              <a:rPr lang="zh-CN" altLang="en-US" sz="1600" dirty="0">
                <a:solidFill>
                  <a:srgbClr val="FFFFFF"/>
                </a:solidFill>
                <a:effectLst/>
                <a:ea typeface="宋体" panose="02010600030101010101" pitchFamily="2" charset="-122"/>
                <a:cs typeface="Times New Roman" panose="02020603050405020304" pitchFamily="18" charset="0"/>
              </a:rPr>
              <a:t>。</a:t>
            </a:r>
            <a:endParaRPr lang="en-US" altLang="zh-CN" sz="1600" dirty="0">
              <a:solidFill>
                <a:srgbClr val="FFFFFF"/>
              </a:solidFill>
              <a:latin typeface="Arial" panose="020B0604020202020204" pitchFamily="34" charset="0"/>
            </a:endParaRPr>
          </a:p>
        </p:txBody>
      </p:sp>
      <p:pic>
        <p:nvPicPr>
          <p:cNvPr id="18" name="图片 17">
            <a:extLst>
              <a:ext uri="{FF2B5EF4-FFF2-40B4-BE49-F238E27FC236}">
                <a16:creationId xmlns:a16="http://schemas.microsoft.com/office/drawing/2014/main" id="{76BF8ADD-6ED0-41D0-BC29-EF6A77785A55}"/>
              </a:ext>
            </a:extLst>
          </p:cNvPr>
          <p:cNvPicPr/>
          <p:nvPr/>
        </p:nvPicPr>
        <p:blipFill>
          <a:blip r:embed="rId4"/>
          <a:stretch>
            <a:fillRect/>
          </a:stretch>
        </p:blipFill>
        <p:spPr>
          <a:xfrm>
            <a:off x="6095999" y="1554479"/>
            <a:ext cx="5495365" cy="4348779"/>
          </a:xfrm>
          <a:prstGeom prst="rect">
            <a:avLst/>
          </a:prstGeom>
        </p:spPr>
      </p:pic>
      <p:sp>
        <p:nvSpPr>
          <p:cNvPr id="2" name="文本框 1">
            <a:extLst>
              <a:ext uri="{FF2B5EF4-FFF2-40B4-BE49-F238E27FC236}">
                <a16:creationId xmlns:a16="http://schemas.microsoft.com/office/drawing/2014/main" id="{9C4E3054-94AE-4235-8AA7-4AC3CE78B8D4}"/>
              </a:ext>
            </a:extLst>
          </p:cNvPr>
          <p:cNvSpPr txBox="1"/>
          <p:nvPr/>
        </p:nvSpPr>
        <p:spPr>
          <a:xfrm>
            <a:off x="7924198" y="5970665"/>
            <a:ext cx="1838965" cy="367024"/>
          </a:xfrm>
          <a:prstGeom prst="rect">
            <a:avLst/>
          </a:prstGeom>
          <a:noFill/>
        </p:spPr>
        <p:txBody>
          <a:bodyPr wrap="none" rtlCol="0">
            <a:spAutoFit/>
          </a:bodyPr>
          <a:lstStyle/>
          <a:p>
            <a:pPr>
              <a:lnSpc>
                <a:spcPct val="130000"/>
              </a:lnSpc>
            </a:pPr>
            <a:r>
              <a:rPr lang="zh-CN" altLang="en-US" sz="1600" b="1" dirty="0">
                <a:solidFill>
                  <a:srgbClr val="FFFFFF"/>
                </a:solidFill>
                <a:latin typeface="宋体" panose="02010600030101010101" pitchFamily="2" charset="-122"/>
                <a:ea typeface="宋体" panose="02010600030101010101" pitchFamily="2" charset="-122"/>
              </a:rPr>
              <a:t>移相器电路原理图</a:t>
            </a:r>
          </a:p>
        </p:txBody>
      </p:sp>
      <p:pic>
        <p:nvPicPr>
          <p:cNvPr id="19" name="图片 18">
            <a:extLst>
              <a:ext uri="{FF2B5EF4-FFF2-40B4-BE49-F238E27FC236}">
                <a16:creationId xmlns:a16="http://schemas.microsoft.com/office/drawing/2014/main" id="{D894B1C4-18D2-44AC-A4DB-F97BBE5AD1B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2999" y="2241128"/>
            <a:ext cx="5002141" cy="2825715"/>
          </a:xfrm>
          <a:prstGeom prst="rect">
            <a:avLst/>
          </a:prstGeom>
          <a:noFill/>
        </p:spPr>
      </p:pic>
      <p:sp>
        <p:nvSpPr>
          <p:cNvPr id="3" name="文本框 2">
            <a:extLst>
              <a:ext uri="{FF2B5EF4-FFF2-40B4-BE49-F238E27FC236}">
                <a16:creationId xmlns:a16="http://schemas.microsoft.com/office/drawing/2014/main" id="{997F0EF5-7CF7-47E5-AB0B-85CB227CC0ED}"/>
              </a:ext>
            </a:extLst>
          </p:cNvPr>
          <p:cNvSpPr txBox="1"/>
          <p:nvPr/>
        </p:nvSpPr>
        <p:spPr>
          <a:xfrm>
            <a:off x="2320998" y="5101752"/>
            <a:ext cx="1826141" cy="367024"/>
          </a:xfrm>
          <a:prstGeom prst="rect">
            <a:avLst/>
          </a:prstGeom>
          <a:noFill/>
        </p:spPr>
        <p:txBody>
          <a:bodyPr wrap="none" rtlCol="0">
            <a:spAutoFit/>
          </a:bodyPr>
          <a:lstStyle/>
          <a:p>
            <a:pPr>
              <a:lnSpc>
                <a:spcPct val="130000"/>
              </a:lnSpc>
            </a:pPr>
            <a:r>
              <a:rPr lang="zh-CN" altLang="en-US" sz="1600" b="1" dirty="0">
                <a:solidFill>
                  <a:srgbClr val="FFFFFF"/>
                </a:solidFill>
                <a:latin typeface="宋体" panose="02010600030101010101" pitchFamily="2" charset="-122"/>
                <a:ea typeface="宋体" panose="02010600030101010101" pitchFamily="2" charset="-122"/>
              </a:rPr>
              <a:t>基础容阻移相电路</a:t>
            </a:r>
          </a:p>
        </p:txBody>
      </p:sp>
      <p:pic>
        <p:nvPicPr>
          <p:cNvPr id="9" name="图片 8">
            <a:extLst>
              <a:ext uri="{FF2B5EF4-FFF2-40B4-BE49-F238E27FC236}">
                <a16:creationId xmlns:a16="http://schemas.microsoft.com/office/drawing/2014/main" id="{45D59278-CBEF-4615-B986-3BB7FA35F827}"/>
              </a:ext>
            </a:extLst>
          </p:cNvPr>
          <p:cNvPicPr>
            <a:picLocks noChangeAspect="1"/>
          </p:cNvPicPr>
          <p:nvPr/>
        </p:nvPicPr>
        <p:blipFill>
          <a:blip r:embed="rId6"/>
          <a:stretch>
            <a:fillRect/>
          </a:stretch>
        </p:blipFill>
        <p:spPr>
          <a:xfrm>
            <a:off x="5999867" y="2139695"/>
            <a:ext cx="5738003" cy="3028579"/>
          </a:xfrm>
          <a:prstGeom prst="rect">
            <a:avLst/>
          </a:prstGeom>
        </p:spPr>
      </p:pic>
      <p:sp>
        <p:nvSpPr>
          <p:cNvPr id="23" name="文本框 22">
            <a:extLst>
              <a:ext uri="{FF2B5EF4-FFF2-40B4-BE49-F238E27FC236}">
                <a16:creationId xmlns:a16="http://schemas.microsoft.com/office/drawing/2014/main" id="{6F74796F-DF65-44C2-B513-D8EAE1E0AFBB}"/>
              </a:ext>
            </a:extLst>
          </p:cNvPr>
          <p:cNvSpPr txBox="1"/>
          <p:nvPr/>
        </p:nvSpPr>
        <p:spPr>
          <a:xfrm>
            <a:off x="7949385" y="5104465"/>
            <a:ext cx="1838965" cy="367024"/>
          </a:xfrm>
          <a:prstGeom prst="rect">
            <a:avLst/>
          </a:prstGeom>
          <a:noFill/>
        </p:spPr>
        <p:txBody>
          <a:bodyPr wrap="none" rtlCol="0">
            <a:spAutoFit/>
          </a:bodyPr>
          <a:lstStyle/>
          <a:p>
            <a:pPr>
              <a:lnSpc>
                <a:spcPct val="130000"/>
              </a:lnSpc>
            </a:pPr>
            <a:r>
              <a:rPr lang="zh-CN" altLang="en-US" sz="1600" b="1" dirty="0">
                <a:solidFill>
                  <a:srgbClr val="FFFFFF"/>
                </a:solidFill>
                <a:latin typeface="宋体" panose="02010600030101010101" pitchFamily="2" charset="-122"/>
                <a:ea typeface="宋体" panose="02010600030101010101" pitchFamily="2" charset="-122"/>
              </a:rPr>
              <a:t>实验容阻移相电路</a:t>
            </a:r>
          </a:p>
        </p:txBody>
      </p:sp>
      <p:pic>
        <p:nvPicPr>
          <p:cNvPr id="24" name="图片 23" descr="1">
            <a:extLst>
              <a:ext uri="{FF2B5EF4-FFF2-40B4-BE49-F238E27FC236}">
                <a16:creationId xmlns:a16="http://schemas.microsoft.com/office/drawing/2014/main" id="{FD08BEB1-42D5-4FFC-B037-26CA1AC9805B}"/>
              </a:ext>
            </a:extLst>
          </p:cNvPr>
          <p:cNvPicPr/>
          <p:nvPr/>
        </p:nvPicPr>
        <p:blipFill rotWithShape="1">
          <a:blip r:embed="rId7"/>
          <a:srcRect l="4627" t="7796" r="5632" b="8861"/>
          <a:stretch/>
        </p:blipFill>
        <p:spPr>
          <a:xfrm rot="5400000">
            <a:off x="1284544" y="913859"/>
            <a:ext cx="4108771" cy="5476588"/>
          </a:xfrm>
          <a:prstGeom prst="rect">
            <a:avLst/>
          </a:prstGeom>
        </p:spPr>
      </p:pic>
      <p:pic>
        <p:nvPicPr>
          <p:cNvPr id="25" name="图片 24" descr="1">
            <a:extLst>
              <a:ext uri="{FF2B5EF4-FFF2-40B4-BE49-F238E27FC236}">
                <a16:creationId xmlns:a16="http://schemas.microsoft.com/office/drawing/2014/main" id="{C315B9BE-9C1E-4151-AA72-E3B5BB70C8F2}"/>
              </a:ext>
            </a:extLst>
          </p:cNvPr>
          <p:cNvPicPr/>
          <p:nvPr/>
        </p:nvPicPr>
        <p:blipFill>
          <a:blip r:embed="rId8"/>
          <a:stretch>
            <a:fillRect/>
          </a:stretch>
        </p:blipFill>
        <p:spPr>
          <a:xfrm>
            <a:off x="139055" y="1859340"/>
            <a:ext cx="5956944" cy="3609436"/>
          </a:xfrm>
          <a:prstGeom prst="rect">
            <a:avLst/>
          </a:prstGeom>
        </p:spPr>
      </p:pic>
      <p:pic>
        <p:nvPicPr>
          <p:cNvPr id="21" name="图片 20">
            <a:extLst>
              <a:ext uri="{FF2B5EF4-FFF2-40B4-BE49-F238E27FC236}">
                <a16:creationId xmlns:a16="http://schemas.microsoft.com/office/drawing/2014/main" id="{DFB2A3DA-EECB-41C9-AA81-08783C22A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999" y="1859340"/>
            <a:ext cx="5961425" cy="3609436"/>
          </a:xfrm>
          <a:prstGeom prst="rect">
            <a:avLst/>
          </a:prstGeom>
        </p:spPr>
      </p:pic>
      <p:sp>
        <p:nvSpPr>
          <p:cNvPr id="22" name="文本框 21">
            <a:extLst>
              <a:ext uri="{FF2B5EF4-FFF2-40B4-BE49-F238E27FC236}">
                <a16:creationId xmlns:a16="http://schemas.microsoft.com/office/drawing/2014/main" id="{E7647E2F-EEC0-48E6-BE7F-801E5AFB55A1}"/>
              </a:ext>
            </a:extLst>
          </p:cNvPr>
          <p:cNvSpPr txBox="1"/>
          <p:nvPr/>
        </p:nvSpPr>
        <p:spPr>
          <a:xfrm>
            <a:off x="2761112" y="5500726"/>
            <a:ext cx="800219" cy="367024"/>
          </a:xfrm>
          <a:prstGeom prst="rect">
            <a:avLst/>
          </a:prstGeom>
          <a:noFill/>
        </p:spPr>
        <p:txBody>
          <a:bodyPr wrap="none" rtlCol="0">
            <a:spAutoFit/>
          </a:bodyPr>
          <a:lstStyle/>
          <a:p>
            <a:pPr>
              <a:lnSpc>
                <a:spcPct val="130000"/>
              </a:lnSpc>
            </a:pPr>
            <a:r>
              <a:rPr lang="zh-CN" altLang="en-US" sz="1600" b="1" dirty="0">
                <a:solidFill>
                  <a:schemeClr val="bg1"/>
                </a:solidFill>
                <a:latin typeface="宋体" panose="02010600030101010101" pitchFamily="2" charset="-122"/>
                <a:ea typeface="宋体" panose="02010600030101010101" pitchFamily="2" charset="-122"/>
              </a:rPr>
              <a:t>移相前</a:t>
            </a:r>
          </a:p>
        </p:txBody>
      </p:sp>
      <p:sp>
        <p:nvSpPr>
          <p:cNvPr id="29" name="文本框 28">
            <a:extLst>
              <a:ext uri="{FF2B5EF4-FFF2-40B4-BE49-F238E27FC236}">
                <a16:creationId xmlns:a16="http://schemas.microsoft.com/office/drawing/2014/main" id="{69CC56E2-5025-4452-9835-DB1A38216B7C}"/>
              </a:ext>
            </a:extLst>
          </p:cNvPr>
          <p:cNvSpPr txBox="1"/>
          <p:nvPr/>
        </p:nvSpPr>
        <p:spPr>
          <a:xfrm>
            <a:off x="8441165" y="5500726"/>
            <a:ext cx="805029" cy="367024"/>
          </a:xfrm>
          <a:prstGeom prst="rect">
            <a:avLst/>
          </a:prstGeom>
          <a:noFill/>
        </p:spPr>
        <p:txBody>
          <a:bodyPr wrap="none" rtlCol="0">
            <a:spAutoFit/>
          </a:bodyPr>
          <a:lstStyle/>
          <a:p>
            <a:pPr>
              <a:lnSpc>
                <a:spcPct val="130000"/>
              </a:lnSpc>
            </a:pPr>
            <a:r>
              <a:rPr lang="zh-CN" altLang="en-US" sz="1600" b="1" dirty="0">
                <a:solidFill>
                  <a:schemeClr val="bg1"/>
                </a:solidFill>
                <a:latin typeface="宋体" panose="02010600030101010101" pitchFamily="2" charset="-122"/>
                <a:ea typeface="宋体" panose="02010600030101010101" pitchFamily="2" charset="-122"/>
              </a:rPr>
              <a:t>移相后</a:t>
            </a:r>
          </a:p>
        </p:txBody>
      </p:sp>
    </p:spTree>
    <p:extLst>
      <p:ext uri="{BB962C8B-B14F-4D97-AF65-F5344CB8AC3E}">
        <p14:creationId xmlns:p14="http://schemas.microsoft.com/office/powerpoint/2010/main" val="193323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21" presetClass="exit" presetSubtype="1" fill="hold" grpId="0" nodeType="withEffect">
                                  <p:stCondLst>
                                    <p:cond delay="0"/>
                                  </p:stCondLst>
                                  <p:childTnLst>
                                    <p:animEffect transition="out" filter="wheel(1)">
                                      <p:cBhvr>
                                        <p:cTn id="12" dur="2000"/>
                                        <p:tgtEl>
                                          <p:spTgt spid="16"/>
                                        </p:tgtEl>
                                      </p:cBhvr>
                                    </p:animEffect>
                                    <p:set>
                                      <p:cBhvr>
                                        <p:cTn id="13" dur="1" fill="hold">
                                          <p:stCondLst>
                                            <p:cond delay="1999"/>
                                          </p:stCondLst>
                                        </p:cTn>
                                        <p:tgtEl>
                                          <p:spTgt spid="16"/>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17"/>
                                        </p:tgtEl>
                                      </p:cBhvr>
                                    </p:animEffect>
                                    <p:set>
                                      <p:cBhvr>
                                        <p:cTn id="16" dur="1" fill="hold">
                                          <p:stCondLst>
                                            <p:cond delay="1999"/>
                                          </p:stCondLst>
                                        </p:cTn>
                                        <p:tgtEl>
                                          <p:spTgt spid="17"/>
                                        </p:tgtEl>
                                        <p:attrNameLst>
                                          <p:attrName>style.visibility</p:attrName>
                                        </p:attrNameLst>
                                      </p:cBhvr>
                                      <p:to>
                                        <p:strVal val="hidden"/>
                                      </p:to>
                                    </p:set>
                                  </p:childTnLst>
                                </p:cTn>
                              </p:par>
                              <p:par>
                                <p:cTn id="17" presetID="21" presetClass="exit" presetSubtype="1" fill="hold" nodeType="withEffect">
                                  <p:stCondLst>
                                    <p:cond delay="0"/>
                                  </p:stCondLst>
                                  <p:childTnLst>
                                    <p:animEffect transition="out" filter="wheel(1)">
                                      <p:cBhvr>
                                        <p:cTn id="18" dur="2000"/>
                                        <p:tgtEl>
                                          <p:spTgt spid="18"/>
                                        </p:tgtEl>
                                      </p:cBhvr>
                                    </p:animEffect>
                                    <p:set>
                                      <p:cBhvr>
                                        <p:cTn id="19" dur="1" fill="hold">
                                          <p:stCondLst>
                                            <p:cond delay="1999"/>
                                          </p:stCondLst>
                                        </p:cTn>
                                        <p:tgtEl>
                                          <p:spTgt spid="18"/>
                                        </p:tgtEl>
                                        <p:attrNameLst>
                                          <p:attrName>style.visibility</p:attrName>
                                        </p:attrNameLst>
                                      </p:cBhvr>
                                      <p:to>
                                        <p:strVal val="hidden"/>
                                      </p:to>
                                    </p:set>
                                  </p:childTnLst>
                                </p:cTn>
                              </p:par>
                              <p:par>
                                <p:cTn id="20" presetID="21" presetClass="exit" presetSubtype="1" fill="hold" grpId="0" nodeType="withEffect">
                                  <p:stCondLst>
                                    <p:cond delay="0"/>
                                  </p:stCondLst>
                                  <p:childTnLst>
                                    <p:animEffect transition="out" filter="wheel(1)">
                                      <p:cBhvr>
                                        <p:cTn id="21" dur="2000"/>
                                        <p:tgtEl>
                                          <p:spTgt spid="2"/>
                                        </p:tgtEl>
                                      </p:cBhvr>
                                    </p:animEffect>
                                    <p:set>
                                      <p:cBhvr>
                                        <p:cTn id="22" dur="1" fill="hold">
                                          <p:stCondLst>
                                            <p:cond delay="1999"/>
                                          </p:stCondLst>
                                        </p:cTn>
                                        <p:tgtEl>
                                          <p:spTgt spid="2"/>
                                        </p:tgtEl>
                                        <p:attrNameLst>
                                          <p:attrName>style.visibility</p:attrName>
                                        </p:attrNameLst>
                                      </p:cBhvr>
                                      <p:to>
                                        <p:strVal val="hidden"/>
                                      </p:to>
                                    </p:set>
                                  </p:childTnLst>
                                </p:cTn>
                              </p:par>
                              <p:par>
                                <p:cTn id="23" presetID="14" presetClass="entr" presetSubtype="1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par>
                                <p:cTn id="29" presetID="14"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22" presetClass="exit" presetSubtype="4" fill="hold" grpId="1" nodeType="withEffect">
                                  <p:stCondLst>
                                    <p:cond delay="0"/>
                                  </p:stCondLst>
                                  <p:childTnLst>
                                    <p:animEffect transition="out" filter="wipe(down)">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xit" presetSubtype="1" fill="hold" nodeType="clickEffect">
                                  <p:stCondLst>
                                    <p:cond delay="0"/>
                                  </p:stCondLst>
                                  <p:childTnLst>
                                    <p:animEffect transition="out" filter="wheel(1)">
                                      <p:cBhvr>
                                        <p:cTn id="49" dur="2000"/>
                                        <p:tgtEl>
                                          <p:spTgt spid="9"/>
                                        </p:tgtEl>
                                      </p:cBhvr>
                                    </p:animEffect>
                                    <p:set>
                                      <p:cBhvr>
                                        <p:cTn id="50" dur="1" fill="hold">
                                          <p:stCondLst>
                                            <p:cond delay="1999"/>
                                          </p:stCondLst>
                                        </p:cTn>
                                        <p:tgtEl>
                                          <p:spTgt spid="9"/>
                                        </p:tgtEl>
                                        <p:attrNameLst>
                                          <p:attrName>style.visibility</p:attrName>
                                        </p:attrNameLst>
                                      </p:cBhvr>
                                      <p:to>
                                        <p:strVal val="hidden"/>
                                      </p:to>
                                    </p:set>
                                  </p:childTnLst>
                                </p:cTn>
                              </p:par>
                              <p:par>
                                <p:cTn id="51" presetID="21" presetClass="exit" presetSubtype="1" fill="hold" grpId="1" nodeType="withEffect">
                                  <p:stCondLst>
                                    <p:cond delay="0"/>
                                  </p:stCondLst>
                                  <p:childTnLst>
                                    <p:animEffect transition="out" filter="wheel(1)">
                                      <p:cBhvr>
                                        <p:cTn id="52" dur="2000"/>
                                        <p:tgtEl>
                                          <p:spTgt spid="23"/>
                                        </p:tgtEl>
                                      </p:cBhvr>
                                    </p:animEffect>
                                    <p:set>
                                      <p:cBhvr>
                                        <p:cTn id="53" dur="1" fill="hold">
                                          <p:stCondLst>
                                            <p:cond delay="1999"/>
                                          </p:stCondLst>
                                        </p:cTn>
                                        <p:tgtEl>
                                          <p:spTgt spid="23"/>
                                        </p:tgtEl>
                                        <p:attrNameLst>
                                          <p:attrName>style.visibility</p:attrName>
                                        </p:attrNameLst>
                                      </p:cBhvr>
                                      <p:to>
                                        <p:strVal val="hidden"/>
                                      </p:to>
                                    </p:set>
                                  </p:childTnLst>
                                </p:cTn>
                              </p:par>
                              <p:par>
                                <p:cTn id="54" presetID="21" presetClass="exit" presetSubtype="1" fill="hold" nodeType="withEffect">
                                  <p:stCondLst>
                                    <p:cond delay="0"/>
                                  </p:stCondLst>
                                  <p:childTnLst>
                                    <p:animEffect transition="out" filter="wheel(1)">
                                      <p:cBhvr>
                                        <p:cTn id="55" dur="2000"/>
                                        <p:tgtEl>
                                          <p:spTgt spid="24"/>
                                        </p:tgtEl>
                                      </p:cBhvr>
                                    </p:animEffect>
                                    <p:set>
                                      <p:cBhvr>
                                        <p:cTn id="56" dur="1" fill="hold">
                                          <p:stCondLst>
                                            <p:cond delay="1999"/>
                                          </p:stCondLst>
                                        </p:cTn>
                                        <p:tgtEl>
                                          <p:spTgt spid="24"/>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 grpId="0"/>
      <p:bldP spid="3" grpId="0"/>
      <p:bldP spid="3" grpId="1"/>
      <p:bldP spid="23" grpId="0"/>
      <p:bldP spid="23" grpId="1"/>
      <p:bldP spid="22"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乘法器</a:t>
            </a:r>
            <a:endParaRPr lang="zh-CN" altLang="en-US" sz="3600" b="1" dirty="0">
              <a:solidFill>
                <a:schemeClr val="bg1"/>
              </a:solidFill>
              <a:cs typeface="+mn-ea"/>
              <a:sym typeface="+mn-lt"/>
            </a:endParaRPr>
          </a:p>
        </p:txBody>
      </p:sp>
      <p:sp>
        <p:nvSpPr>
          <p:cNvPr id="26" name="Rounded Rectangle 40">
            <a:extLst>
              <a:ext uri="{FF2B5EF4-FFF2-40B4-BE49-F238E27FC236}">
                <a16:creationId xmlns:a16="http://schemas.microsoft.com/office/drawing/2014/main" id="{9D84E945-4AE3-4EC3-8C20-B8CC6425A1F1}"/>
              </a:ext>
            </a:extLst>
          </p:cNvPr>
          <p:cNvSpPr/>
          <p:nvPr/>
        </p:nvSpPr>
        <p:spPr>
          <a:xfrm>
            <a:off x="1076676" y="2123058"/>
            <a:ext cx="4602820" cy="3609437"/>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27" name="Group 6">
            <a:extLst>
              <a:ext uri="{FF2B5EF4-FFF2-40B4-BE49-F238E27FC236}">
                <a16:creationId xmlns:a16="http://schemas.microsoft.com/office/drawing/2014/main" id="{F93E3D51-FB39-4694-9AB5-2B2E9972B8A4}"/>
              </a:ext>
            </a:extLst>
          </p:cNvPr>
          <p:cNvGrpSpPr/>
          <p:nvPr/>
        </p:nvGrpSpPr>
        <p:grpSpPr>
          <a:xfrm>
            <a:off x="2976152" y="1721125"/>
            <a:ext cx="803870" cy="803870"/>
            <a:chOff x="2247900" y="1225947"/>
            <a:chExt cx="914400" cy="914400"/>
          </a:xfrm>
        </p:grpSpPr>
        <p:sp>
          <p:nvSpPr>
            <p:cNvPr id="28" name="Rounded Rectangle 7">
              <a:extLst>
                <a:ext uri="{FF2B5EF4-FFF2-40B4-BE49-F238E27FC236}">
                  <a16:creationId xmlns:a16="http://schemas.microsoft.com/office/drawing/2014/main" id="{188A85DF-ED93-4C41-A25A-E329D2F59250}"/>
                </a:ext>
              </a:extLst>
            </p:cNvPr>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30" name="Freeform 57">
              <a:extLst>
                <a:ext uri="{FF2B5EF4-FFF2-40B4-BE49-F238E27FC236}">
                  <a16:creationId xmlns:a16="http://schemas.microsoft.com/office/drawing/2014/main" id="{C7258890-D464-4CEB-9B34-46A4F71AF2D6}"/>
                </a:ext>
              </a:extLst>
            </p:cNvPr>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31" name="文本框 33">
            <a:extLst>
              <a:ext uri="{FF2B5EF4-FFF2-40B4-BE49-F238E27FC236}">
                <a16:creationId xmlns:a16="http://schemas.microsoft.com/office/drawing/2014/main" id="{FCA5090A-D700-4C7C-A2FE-D61B69A4A965}"/>
              </a:ext>
            </a:extLst>
          </p:cNvPr>
          <p:cNvSpPr txBox="1">
            <a:spLocks noChangeArrowheads="1"/>
          </p:cNvSpPr>
          <p:nvPr/>
        </p:nvSpPr>
        <p:spPr bwMode="auto">
          <a:xfrm>
            <a:off x="2820863" y="2553616"/>
            <a:ext cx="1114445" cy="4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2400" b="1" dirty="0">
                <a:solidFill>
                  <a:schemeClr val="bg1"/>
                </a:solidFill>
                <a:latin typeface="+mn-lt"/>
                <a:ea typeface="+mn-ea"/>
                <a:cs typeface="+mn-ea"/>
                <a:sym typeface="+mn-lt"/>
              </a:rPr>
              <a:t>乘法器</a:t>
            </a:r>
          </a:p>
        </p:txBody>
      </p:sp>
      <p:sp>
        <p:nvSpPr>
          <p:cNvPr id="32" name="文本框 37">
            <a:extLst>
              <a:ext uri="{FF2B5EF4-FFF2-40B4-BE49-F238E27FC236}">
                <a16:creationId xmlns:a16="http://schemas.microsoft.com/office/drawing/2014/main" id="{6C53FF78-4DEA-42BE-980D-D54060E2AB9C}"/>
              </a:ext>
            </a:extLst>
          </p:cNvPr>
          <p:cNvSpPr txBox="1">
            <a:spLocks noChangeArrowheads="1"/>
          </p:cNvSpPr>
          <p:nvPr/>
        </p:nvSpPr>
        <p:spPr bwMode="auto">
          <a:xfrm>
            <a:off x="1353051" y="3026066"/>
            <a:ext cx="4050068" cy="234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30000"/>
              </a:lnSpc>
              <a:buNone/>
            </a:pPr>
            <a:r>
              <a:rPr lang="zh-CN" altLang="zh-CN" sz="1800" dirty="0">
                <a:solidFill>
                  <a:schemeClr val="bg1"/>
                </a:solidFill>
                <a:effectLst/>
                <a:ea typeface="宋体" panose="02010600030101010101" pitchFamily="2" charset="-122"/>
                <a:cs typeface="Times New Roman" panose="02020603050405020304" pitchFamily="18" charset="0"/>
              </a:rPr>
              <a:t>本实验使用的乘法器为</a:t>
            </a:r>
            <a:r>
              <a:rPr lang="en-US" altLang="zh-CN" sz="1800" dirty="0">
                <a:solidFill>
                  <a:schemeClr val="bg1"/>
                </a:solidFill>
                <a:effectLst/>
                <a:ea typeface="宋体" panose="02010600030101010101" pitchFamily="2" charset="-122"/>
                <a:cs typeface="Times New Roman" panose="02020603050405020304" pitchFamily="18" charset="0"/>
              </a:rPr>
              <a:t>AD835</a:t>
            </a:r>
            <a:r>
              <a:rPr lang="zh-CN" altLang="zh-CN" sz="1800" dirty="0">
                <a:solidFill>
                  <a:schemeClr val="bg1"/>
                </a:solidFill>
                <a:effectLst/>
                <a:ea typeface="宋体" panose="02010600030101010101" pitchFamily="2" charset="-122"/>
                <a:cs typeface="Times New Roman" panose="02020603050405020304" pitchFamily="18" charset="0"/>
              </a:rPr>
              <a:t>乘法器模块。</a:t>
            </a:r>
            <a:endParaRPr lang="en-US" altLang="zh-CN" sz="1800" dirty="0">
              <a:solidFill>
                <a:schemeClr val="bg1"/>
              </a:solidFill>
              <a:effectLst/>
              <a:ea typeface="宋体" panose="02010600030101010101" pitchFamily="2" charset="-122"/>
              <a:cs typeface="Times New Roman" panose="02020603050405020304" pitchFamily="18" charset="0"/>
            </a:endParaRPr>
          </a:p>
          <a:p>
            <a:pPr>
              <a:lnSpc>
                <a:spcPct val="130000"/>
              </a:lnSpc>
              <a:buNone/>
            </a:pPr>
            <a:r>
              <a:rPr lang="zh-CN" altLang="zh-CN" sz="1800" dirty="0">
                <a:solidFill>
                  <a:schemeClr val="bg1"/>
                </a:solidFill>
                <a:effectLst/>
                <a:ea typeface="宋体" panose="02010600030101010101" pitchFamily="2" charset="-122"/>
                <a:cs typeface="Times New Roman" panose="02020603050405020304" pitchFamily="18" charset="0"/>
              </a:rPr>
              <a:t>该模块的工作电压为典型</a:t>
            </a:r>
            <a:r>
              <a:rPr lang="en-US" altLang="zh-CN" sz="1800" dirty="0">
                <a:solidFill>
                  <a:schemeClr val="bg1"/>
                </a:solidFill>
                <a:effectLst/>
                <a:ea typeface="宋体" panose="02010600030101010101" pitchFamily="2" charset="-122"/>
                <a:cs typeface="Times New Roman" panose="02020603050405020304" pitchFamily="18" charset="0"/>
              </a:rPr>
              <a:t>+-5V</a:t>
            </a:r>
            <a:r>
              <a:rPr lang="zh-CN" altLang="zh-CN" sz="1800" dirty="0">
                <a:solidFill>
                  <a:schemeClr val="bg1"/>
                </a:solidFill>
                <a:effectLst/>
                <a:ea typeface="宋体" panose="02010600030101010101" pitchFamily="2" charset="-122"/>
                <a:cs typeface="Times New Roman" panose="02020603050405020304" pitchFamily="18" charset="0"/>
              </a:rPr>
              <a:t>，我们实验中的参考信号和待测信号均处于这个量级之内。它产生</a:t>
            </a:r>
            <a:r>
              <a:rPr lang="en-US" altLang="zh-CN" sz="1800" dirty="0">
                <a:solidFill>
                  <a:schemeClr val="bg1"/>
                </a:solidFill>
                <a:effectLst/>
                <a:ea typeface="宋体" panose="02010600030101010101" pitchFamily="2" charset="-122"/>
                <a:cs typeface="Times New Roman" panose="02020603050405020304" pitchFamily="18" charset="0"/>
              </a:rPr>
              <a:t>X</a:t>
            </a:r>
            <a:r>
              <a:rPr lang="zh-CN" altLang="zh-CN" sz="1800" dirty="0">
                <a:solidFill>
                  <a:schemeClr val="bg1"/>
                </a:solidFill>
                <a:effectLst/>
                <a:ea typeface="宋体" panose="02010600030101010101" pitchFamily="2" charset="-122"/>
                <a:cs typeface="Times New Roman" panose="02020603050405020304" pitchFamily="18" charset="0"/>
              </a:rPr>
              <a:t>和</a:t>
            </a:r>
            <a:r>
              <a:rPr lang="en-US" altLang="zh-CN" sz="1800" dirty="0">
                <a:solidFill>
                  <a:schemeClr val="bg1"/>
                </a:solidFill>
                <a:effectLst/>
                <a:ea typeface="宋体" panose="02010600030101010101" pitchFamily="2" charset="-122"/>
                <a:cs typeface="Times New Roman" panose="02020603050405020304" pitchFamily="18" charset="0"/>
              </a:rPr>
              <a:t>Y</a:t>
            </a:r>
            <a:r>
              <a:rPr lang="zh-CN" altLang="zh-CN" sz="1800" dirty="0">
                <a:solidFill>
                  <a:schemeClr val="bg1"/>
                </a:solidFill>
                <a:effectLst/>
                <a:ea typeface="宋体" panose="02010600030101010101" pitchFamily="2" charset="-122"/>
                <a:cs typeface="Times New Roman" panose="02020603050405020304" pitchFamily="18" charset="0"/>
              </a:rPr>
              <a:t>电压输入的线性乘积。</a:t>
            </a:r>
            <a:endParaRPr lang="en-US" altLang="zh-CN" sz="1800" dirty="0">
              <a:solidFill>
                <a:schemeClr val="bg1"/>
              </a:solidFill>
              <a:latin typeface="Arial" panose="020B0604020202020204" pitchFamily="34" charset="0"/>
            </a:endParaRPr>
          </a:p>
        </p:txBody>
      </p:sp>
      <p:pic>
        <p:nvPicPr>
          <p:cNvPr id="33" name="图片 32">
            <a:extLst>
              <a:ext uri="{FF2B5EF4-FFF2-40B4-BE49-F238E27FC236}">
                <a16:creationId xmlns:a16="http://schemas.microsoft.com/office/drawing/2014/main" id="{59331ECE-EBF4-4CFC-86C0-DA1E6E7A2A1A}"/>
              </a:ext>
            </a:extLst>
          </p:cNvPr>
          <p:cNvPicPr/>
          <p:nvPr/>
        </p:nvPicPr>
        <p:blipFill>
          <a:blip r:embed="rId4"/>
          <a:stretch>
            <a:fillRect/>
          </a:stretch>
        </p:blipFill>
        <p:spPr>
          <a:xfrm>
            <a:off x="6096000" y="2123058"/>
            <a:ext cx="5668780" cy="3273118"/>
          </a:xfrm>
          <a:prstGeom prst="rect">
            <a:avLst/>
          </a:prstGeom>
        </p:spPr>
      </p:pic>
      <p:sp>
        <p:nvSpPr>
          <p:cNvPr id="34" name="文本框 33">
            <a:extLst>
              <a:ext uri="{FF2B5EF4-FFF2-40B4-BE49-F238E27FC236}">
                <a16:creationId xmlns:a16="http://schemas.microsoft.com/office/drawing/2014/main" id="{681A869D-7D15-41C6-9F6C-681D159ED4A8}"/>
              </a:ext>
            </a:extLst>
          </p:cNvPr>
          <p:cNvSpPr txBox="1"/>
          <p:nvPr/>
        </p:nvSpPr>
        <p:spPr>
          <a:xfrm>
            <a:off x="8209291" y="5563218"/>
            <a:ext cx="1442197" cy="338554"/>
          </a:xfrm>
          <a:prstGeom prst="rect">
            <a:avLst/>
          </a:prstGeom>
          <a:noFill/>
        </p:spPr>
        <p:txBody>
          <a:bodyPr wrap="square">
            <a:spAutoFit/>
          </a:bodyPr>
          <a:lstStyle/>
          <a:p>
            <a:r>
              <a:rPr lang="zh-CN" altLang="zh-CN" sz="1600" b="1" dirty="0">
                <a:solidFill>
                  <a:schemeClr val="bg1"/>
                </a:solidFill>
                <a:effectLst/>
                <a:ea typeface="宋体" panose="02010600030101010101" pitchFamily="2" charset="-122"/>
                <a:cs typeface="Times New Roman" panose="02020603050405020304" pitchFamily="18" charset="0"/>
              </a:rPr>
              <a:t>乘法器结构图</a:t>
            </a:r>
            <a:endParaRPr lang="zh-CN" altLang="en-US" sz="1600" dirty="0">
              <a:solidFill>
                <a:schemeClr val="bg1"/>
              </a:solidFill>
            </a:endParaRPr>
          </a:p>
        </p:txBody>
      </p:sp>
      <p:pic>
        <p:nvPicPr>
          <p:cNvPr id="35" name="图片 34">
            <a:extLst>
              <a:ext uri="{FF2B5EF4-FFF2-40B4-BE49-F238E27FC236}">
                <a16:creationId xmlns:a16="http://schemas.microsoft.com/office/drawing/2014/main" id="{6BE110E5-BD78-45A9-870C-EE5D63B322B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1362373" y="1822333"/>
            <a:ext cx="2820695" cy="3874568"/>
          </a:xfrm>
          <a:prstGeom prst="rect">
            <a:avLst/>
          </a:prstGeom>
          <a:noFill/>
          <a:ln>
            <a:noFill/>
          </a:ln>
        </p:spPr>
      </p:pic>
      <p:sp>
        <p:nvSpPr>
          <p:cNvPr id="36" name="文本框 35">
            <a:extLst>
              <a:ext uri="{FF2B5EF4-FFF2-40B4-BE49-F238E27FC236}">
                <a16:creationId xmlns:a16="http://schemas.microsoft.com/office/drawing/2014/main" id="{FFE6AF90-0D6D-4402-BF89-127CEEF3AA00}"/>
              </a:ext>
            </a:extLst>
          </p:cNvPr>
          <p:cNvSpPr txBox="1"/>
          <p:nvPr/>
        </p:nvSpPr>
        <p:spPr>
          <a:xfrm>
            <a:off x="1905430" y="5430863"/>
            <a:ext cx="2141444" cy="338554"/>
          </a:xfrm>
          <a:prstGeom prst="rect">
            <a:avLst/>
          </a:prstGeom>
          <a:noFill/>
        </p:spPr>
        <p:txBody>
          <a:bodyPr wrap="square">
            <a:spAutoFit/>
          </a:bodyPr>
          <a:lstStyle/>
          <a:p>
            <a:r>
              <a:rPr lang="en-US" altLang="zh-CN" sz="1600" b="1" dirty="0">
                <a:solidFill>
                  <a:schemeClr val="bg1"/>
                </a:solidFill>
                <a:effectLst/>
                <a:latin typeface="宋体" panose="02010600030101010101" pitchFamily="2" charset="-122"/>
                <a:cs typeface="Times New Roman" panose="02020603050405020304" pitchFamily="18" charset="0"/>
              </a:rPr>
              <a:t>AD835</a:t>
            </a:r>
            <a:r>
              <a:rPr lang="zh-CN" altLang="zh-CN" sz="1600" b="1" dirty="0">
                <a:solidFill>
                  <a:schemeClr val="bg1"/>
                </a:solidFill>
                <a:effectLst/>
                <a:ea typeface="宋体" panose="02010600030101010101" pitchFamily="2" charset="-122"/>
                <a:cs typeface="Times New Roman" panose="02020603050405020304" pitchFamily="18" charset="0"/>
              </a:rPr>
              <a:t>乘法器的实物图</a:t>
            </a:r>
            <a:endParaRPr lang="zh-CN" altLang="en-US" sz="1600" dirty="0">
              <a:solidFill>
                <a:schemeClr val="bg1"/>
              </a:solidFill>
            </a:endParaRPr>
          </a:p>
        </p:txBody>
      </p:sp>
      <p:pic>
        <p:nvPicPr>
          <p:cNvPr id="37" name="图片 36">
            <a:extLst>
              <a:ext uri="{FF2B5EF4-FFF2-40B4-BE49-F238E27FC236}">
                <a16:creationId xmlns:a16="http://schemas.microsoft.com/office/drawing/2014/main" id="{44CE5F86-ACFE-4F8C-B522-75BF6BDEE641}"/>
              </a:ext>
            </a:extLst>
          </p:cNvPr>
          <p:cNvPicPr/>
          <p:nvPr/>
        </p:nvPicPr>
        <p:blipFill rotWithShape="1">
          <a:blip r:embed="rId6">
            <a:extLst>
              <a:ext uri="{28A0092B-C50C-407E-A947-70E740481C1C}">
                <a14:useLocalDpi xmlns:a14="http://schemas.microsoft.com/office/drawing/2010/main" val="0"/>
              </a:ext>
            </a:extLst>
          </a:blip>
          <a:srcRect l="3592" t="42968" r="14086" b="21580"/>
          <a:stretch/>
        </p:blipFill>
        <p:spPr bwMode="auto">
          <a:xfrm>
            <a:off x="5081592" y="2660855"/>
            <a:ext cx="6683188" cy="2408915"/>
          </a:xfrm>
          <a:prstGeom prst="rect">
            <a:avLst/>
          </a:prstGeom>
          <a:noFill/>
          <a:ln>
            <a:noFill/>
          </a:ln>
          <a:extLst>
            <a:ext uri="{53640926-AAD7-44D8-BBD7-CCE9431645EC}">
              <a14:shadowObscured xmlns:a14="http://schemas.microsoft.com/office/drawing/2010/main"/>
            </a:ext>
          </a:extLst>
        </p:spPr>
      </p:pic>
      <p:sp>
        <p:nvSpPr>
          <p:cNvPr id="38" name="文本框 37">
            <a:extLst>
              <a:ext uri="{FF2B5EF4-FFF2-40B4-BE49-F238E27FC236}">
                <a16:creationId xmlns:a16="http://schemas.microsoft.com/office/drawing/2014/main" id="{A1C98CF0-C244-4437-A441-17B2458989FF}"/>
              </a:ext>
            </a:extLst>
          </p:cNvPr>
          <p:cNvSpPr txBox="1"/>
          <p:nvPr/>
        </p:nvSpPr>
        <p:spPr>
          <a:xfrm>
            <a:off x="6863042" y="5430863"/>
            <a:ext cx="2464173" cy="338553"/>
          </a:xfrm>
          <a:prstGeom prst="rect">
            <a:avLst/>
          </a:prstGeom>
          <a:noFill/>
        </p:spPr>
        <p:txBody>
          <a:bodyPr wrap="square">
            <a:spAutoFit/>
          </a:bodyPr>
          <a:lstStyle/>
          <a:p>
            <a:r>
              <a:rPr lang="zh-CN" altLang="zh-CN" sz="1600" b="1" dirty="0">
                <a:solidFill>
                  <a:schemeClr val="bg1"/>
                </a:solidFill>
                <a:effectLst/>
                <a:ea typeface="宋体" panose="02010600030101010101" pitchFamily="2" charset="-122"/>
                <a:cs typeface="Times New Roman" panose="02020603050405020304" pitchFamily="18" charset="0"/>
              </a:rPr>
              <a:t>乘法运算后产生的波形图</a:t>
            </a:r>
            <a:endParaRPr lang="zh-CN" altLang="en-US" sz="1600" dirty="0">
              <a:solidFill>
                <a:schemeClr val="bg1"/>
              </a:solidFill>
            </a:endParaRPr>
          </a:p>
        </p:txBody>
      </p:sp>
    </p:spTree>
    <p:extLst>
      <p:ext uri="{BB962C8B-B14F-4D97-AF65-F5344CB8AC3E}">
        <p14:creationId xmlns:p14="http://schemas.microsoft.com/office/powerpoint/2010/main" val="13300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4"/>
                                        </p:tgtEl>
                                      </p:cBhvr>
                                    </p:animEffect>
                                    <p:set>
                                      <p:cBhvr>
                                        <p:cTn id="22" dur="1" fill="hold">
                                          <p:stCondLst>
                                            <p:cond delay="499"/>
                                          </p:stCondLst>
                                        </p:cTn>
                                        <p:tgtEl>
                                          <p:spTgt spid="34"/>
                                        </p:tgtEl>
                                        <p:attrNameLst>
                                          <p:attrName>style.visibility</p:attrName>
                                        </p:attrNameLst>
                                      </p:cBhvr>
                                      <p:to>
                                        <p:strVal val="hidden"/>
                                      </p:to>
                                    </p:set>
                                  </p:childTnLst>
                                </p:cTn>
                              </p:par>
                              <p:par>
                                <p:cTn id="23" presetID="14" presetClass="entr" presetSubtype="1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randombar(horizontal)">
                                      <p:cBhvr>
                                        <p:cTn id="25" dur="500"/>
                                        <p:tgtEl>
                                          <p:spTgt spid="3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randombar(horizontal)">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P spid="32" grpId="0"/>
      <p:bldP spid="34" grpId="0"/>
      <p:bldP spid="36"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器件及实验过程</a:t>
            </a:r>
            <a:r>
              <a:rPr lang="en-US" altLang="zh-CN" sz="3600" b="1" dirty="0">
                <a:solidFill>
                  <a:schemeClr val="bg1"/>
                </a:solidFill>
                <a:cs typeface="+mn-ea"/>
                <a:sym typeface="+mn-lt"/>
              </a:rPr>
              <a:t>——</a:t>
            </a:r>
            <a:r>
              <a:rPr lang="zh-CN" altLang="en-US" sz="2800" b="1" dirty="0">
                <a:solidFill>
                  <a:schemeClr val="bg1"/>
                </a:solidFill>
                <a:cs typeface="+mn-ea"/>
                <a:sym typeface="+mn-lt"/>
              </a:rPr>
              <a:t>低通滤波器</a:t>
            </a:r>
            <a:endParaRPr lang="zh-CN" altLang="en-US" sz="3600" b="1" dirty="0">
              <a:solidFill>
                <a:schemeClr val="bg1"/>
              </a:solidFill>
              <a:cs typeface="+mn-ea"/>
              <a:sym typeface="+mn-lt"/>
            </a:endParaRPr>
          </a:p>
        </p:txBody>
      </p:sp>
      <p:sp>
        <p:nvSpPr>
          <p:cNvPr id="18" name="Rounded Rectangle 40">
            <a:extLst>
              <a:ext uri="{FF2B5EF4-FFF2-40B4-BE49-F238E27FC236}">
                <a16:creationId xmlns:a16="http://schemas.microsoft.com/office/drawing/2014/main" id="{77A90227-0AD4-4CF3-B396-952991B0FB73}"/>
              </a:ext>
            </a:extLst>
          </p:cNvPr>
          <p:cNvSpPr/>
          <p:nvPr/>
        </p:nvSpPr>
        <p:spPr>
          <a:xfrm>
            <a:off x="1076676" y="2123058"/>
            <a:ext cx="4602820" cy="3609437"/>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9" name="Group 6">
            <a:extLst>
              <a:ext uri="{FF2B5EF4-FFF2-40B4-BE49-F238E27FC236}">
                <a16:creationId xmlns:a16="http://schemas.microsoft.com/office/drawing/2014/main" id="{C515D096-A49F-48BB-8EF9-47BC4BEE9735}"/>
              </a:ext>
            </a:extLst>
          </p:cNvPr>
          <p:cNvGrpSpPr/>
          <p:nvPr/>
        </p:nvGrpSpPr>
        <p:grpSpPr>
          <a:xfrm>
            <a:off x="2976152" y="1721125"/>
            <a:ext cx="803870" cy="803870"/>
            <a:chOff x="2247900" y="1225947"/>
            <a:chExt cx="914400" cy="914400"/>
          </a:xfrm>
        </p:grpSpPr>
        <p:sp>
          <p:nvSpPr>
            <p:cNvPr id="20" name="Rounded Rectangle 7">
              <a:extLst>
                <a:ext uri="{FF2B5EF4-FFF2-40B4-BE49-F238E27FC236}">
                  <a16:creationId xmlns:a16="http://schemas.microsoft.com/office/drawing/2014/main" id="{A61DDDA2-4DA0-43F5-9AC8-05C1C7790B2B}"/>
                </a:ext>
              </a:extLst>
            </p:cNvPr>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21" name="Freeform 57">
              <a:extLst>
                <a:ext uri="{FF2B5EF4-FFF2-40B4-BE49-F238E27FC236}">
                  <a16:creationId xmlns:a16="http://schemas.microsoft.com/office/drawing/2014/main" id="{A22372B0-E31A-4770-A20A-07D06ED971F8}"/>
                </a:ext>
              </a:extLst>
            </p:cNvPr>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22" name="文本框 33">
            <a:extLst>
              <a:ext uri="{FF2B5EF4-FFF2-40B4-BE49-F238E27FC236}">
                <a16:creationId xmlns:a16="http://schemas.microsoft.com/office/drawing/2014/main" id="{11C8CA0F-B512-4748-9E58-3C1530E6E5E1}"/>
              </a:ext>
            </a:extLst>
          </p:cNvPr>
          <p:cNvSpPr txBox="1">
            <a:spLocks noChangeArrowheads="1"/>
          </p:cNvSpPr>
          <p:nvPr/>
        </p:nvSpPr>
        <p:spPr bwMode="auto">
          <a:xfrm>
            <a:off x="2478662" y="2615765"/>
            <a:ext cx="1798847" cy="49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2400" b="1" dirty="0">
                <a:solidFill>
                  <a:schemeClr val="bg1"/>
                </a:solidFill>
                <a:latin typeface="+mn-lt"/>
                <a:ea typeface="+mn-ea"/>
                <a:cs typeface="+mn-ea"/>
                <a:sym typeface="+mn-lt"/>
              </a:rPr>
              <a:t>低通滤波器</a:t>
            </a:r>
          </a:p>
        </p:txBody>
      </p:sp>
      <p:sp>
        <p:nvSpPr>
          <p:cNvPr id="23" name="文本框 37">
            <a:extLst>
              <a:ext uri="{FF2B5EF4-FFF2-40B4-BE49-F238E27FC236}">
                <a16:creationId xmlns:a16="http://schemas.microsoft.com/office/drawing/2014/main" id="{F57C8339-E420-4161-939B-AF1750CE2428}"/>
              </a:ext>
            </a:extLst>
          </p:cNvPr>
          <p:cNvSpPr txBox="1">
            <a:spLocks noChangeArrowheads="1"/>
          </p:cNvSpPr>
          <p:nvPr/>
        </p:nvSpPr>
        <p:spPr bwMode="auto">
          <a:xfrm>
            <a:off x="1819037" y="3302971"/>
            <a:ext cx="3118096" cy="185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30000"/>
              </a:lnSpc>
              <a:buNone/>
            </a:pPr>
            <a:r>
              <a:rPr lang="en-US" altLang="zh-CN" sz="1800" dirty="0">
                <a:solidFill>
                  <a:schemeClr val="bg1"/>
                </a:solidFill>
                <a:effectLst/>
                <a:latin typeface="宋体" panose="02010600030101010101" pitchFamily="2" charset="-122"/>
                <a:cs typeface="Times New Roman" panose="02020603050405020304" pitchFamily="18" charset="0"/>
              </a:rPr>
              <a:t>UAF42</a:t>
            </a:r>
            <a:r>
              <a:rPr lang="zh-CN" altLang="zh-CN" sz="1800" dirty="0">
                <a:solidFill>
                  <a:schemeClr val="bg1"/>
                </a:solidFill>
                <a:effectLst/>
                <a:ea typeface="宋体" panose="02010600030101010101" pitchFamily="2" charset="-122"/>
                <a:cs typeface="Times New Roman" panose="02020603050405020304" pitchFamily="18" charset="0"/>
              </a:rPr>
              <a:t>模块是一款有源滤波器模块，在电路板上同时出现了低通、高通、带通滤波器，可选择其一进行输出，本实验选择低通滤波输出</a:t>
            </a:r>
            <a:r>
              <a:rPr lang="zh-CN" altLang="en-US" sz="1800" dirty="0">
                <a:solidFill>
                  <a:schemeClr val="bg1"/>
                </a:solidFill>
                <a:effectLst/>
                <a:ea typeface="宋体" panose="02010600030101010101" pitchFamily="2" charset="-122"/>
                <a:cs typeface="Times New Roman" panose="02020603050405020304" pitchFamily="18" charset="0"/>
              </a:rPr>
              <a:t>。</a:t>
            </a:r>
            <a:endParaRPr lang="en-US" altLang="zh-CN" sz="1800" dirty="0">
              <a:solidFill>
                <a:schemeClr val="bg1"/>
              </a:solidFill>
              <a:latin typeface="Arial" panose="020B0604020202020204" pitchFamily="34" charset="0"/>
            </a:endParaRPr>
          </a:p>
        </p:txBody>
      </p:sp>
      <p:pic>
        <p:nvPicPr>
          <p:cNvPr id="24" name="图片 23">
            <a:extLst>
              <a:ext uri="{FF2B5EF4-FFF2-40B4-BE49-F238E27FC236}">
                <a16:creationId xmlns:a16="http://schemas.microsoft.com/office/drawing/2014/main" id="{BBBDB20F-5D31-4B0C-89DC-6D09851E6E06}"/>
              </a:ext>
            </a:extLst>
          </p:cNvPr>
          <p:cNvPicPr/>
          <p:nvPr/>
        </p:nvPicPr>
        <p:blipFill>
          <a:blip r:embed="rId4"/>
          <a:stretch>
            <a:fillRect/>
          </a:stretch>
        </p:blipFill>
        <p:spPr>
          <a:xfrm>
            <a:off x="6703359" y="1721125"/>
            <a:ext cx="4648200" cy="3977640"/>
          </a:xfrm>
          <a:prstGeom prst="rect">
            <a:avLst/>
          </a:prstGeom>
        </p:spPr>
      </p:pic>
    </p:spTree>
    <p:extLst>
      <p:ext uri="{BB962C8B-B14F-4D97-AF65-F5344CB8AC3E}">
        <p14:creationId xmlns:p14="http://schemas.microsoft.com/office/powerpoint/2010/main" val="261085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6" name="椭圆 25">
            <a:extLst>
              <a:ext uri="{FF2B5EF4-FFF2-40B4-BE49-F238E27FC236}">
                <a16:creationId xmlns:a16="http://schemas.microsoft.com/office/drawing/2014/main" id="{1AAA4B58-D57A-4CC1-AABF-FB63B4A8DAB5}"/>
              </a:ext>
            </a:extLst>
          </p:cNvPr>
          <p:cNvSpPr/>
          <p:nvPr/>
        </p:nvSpPr>
        <p:spPr>
          <a:xfrm>
            <a:off x="1757695" y="5760816"/>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sym typeface="+mn-lt"/>
            </a:endParaRPr>
          </a:p>
        </p:txBody>
      </p:sp>
      <p:sp>
        <p:nvSpPr>
          <p:cNvPr id="32" name="文本框 31"/>
          <p:cNvSpPr txBox="1"/>
          <p:nvPr/>
        </p:nvSpPr>
        <p:spPr>
          <a:xfrm>
            <a:off x="2482342" y="1789947"/>
            <a:ext cx="2489200" cy="429798"/>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背景知识</a:t>
            </a:r>
          </a:p>
        </p:txBody>
      </p:sp>
      <p:sp>
        <p:nvSpPr>
          <p:cNvPr id="39" name="文本框 38"/>
          <p:cNvSpPr txBox="1"/>
          <p:nvPr/>
        </p:nvSpPr>
        <p:spPr>
          <a:xfrm>
            <a:off x="2482342" y="2604517"/>
            <a:ext cx="2489200" cy="429798"/>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实验原理</a:t>
            </a:r>
          </a:p>
        </p:txBody>
      </p:sp>
      <p:sp>
        <p:nvSpPr>
          <p:cNvPr id="48" name="文本框 47"/>
          <p:cNvSpPr txBox="1"/>
          <p:nvPr/>
        </p:nvSpPr>
        <p:spPr>
          <a:xfrm>
            <a:off x="2492774" y="3410828"/>
            <a:ext cx="2489200" cy="429798"/>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实验方案</a:t>
            </a:r>
          </a:p>
        </p:txBody>
      </p:sp>
      <p:sp>
        <p:nvSpPr>
          <p:cNvPr id="57" name="文本框 56"/>
          <p:cNvSpPr txBox="1"/>
          <p:nvPr/>
        </p:nvSpPr>
        <p:spPr>
          <a:xfrm>
            <a:off x="2492773" y="4040628"/>
            <a:ext cx="1796831" cy="799130"/>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各器件介绍及实验过程</a:t>
            </a:r>
          </a:p>
        </p:txBody>
      </p:sp>
      <p:grpSp>
        <p:nvGrpSpPr>
          <p:cNvPr id="59" name="组合 58"/>
          <p:cNvGrpSpPr/>
          <p:nvPr/>
        </p:nvGrpSpPr>
        <p:grpSpPr>
          <a:xfrm>
            <a:off x="1473012" y="400223"/>
            <a:ext cx="1019762" cy="5693984"/>
            <a:chOff x="935130" y="626806"/>
            <a:chExt cx="1019762" cy="5692428"/>
          </a:xfrm>
        </p:grpSpPr>
        <p:cxnSp>
          <p:nvCxnSpPr>
            <p:cNvPr id="60" name="直接连接符 59"/>
            <p:cNvCxnSpPr>
              <a:cxnSpLocks/>
              <a:stCxn id="70" idx="4"/>
            </p:cNvCxnSpPr>
            <p:nvPr/>
          </p:nvCxnSpPr>
          <p:spPr>
            <a:xfrm>
              <a:off x="1439795" y="1636136"/>
              <a:ext cx="0" cy="46830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1221614" y="2040854"/>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62" name="文本框 61"/>
            <p:cNvSpPr txBox="1"/>
            <p:nvPr/>
          </p:nvSpPr>
          <p:spPr>
            <a:xfrm>
              <a:off x="1209381" y="1979346"/>
              <a:ext cx="439964"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1</a:t>
              </a:r>
              <a:endParaRPr lang="zh-CN" altLang="en-US" b="1" dirty="0">
                <a:solidFill>
                  <a:srgbClr val="142233"/>
                </a:solidFill>
                <a:cs typeface="+mn-ea"/>
                <a:sym typeface="+mn-lt"/>
              </a:endParaRPr>
            </a:p>
          </p:txBody>
        </p:sp>
        <p:sp>
          <p:nvSpPr>
            <p:cNvPr id="63" name="椭圆 62"/>
            <p:cNvSpPr/>
            <p:nvPr/>
          </p:nvSpPr>
          <p:spPr>
            <a:xfrm>
              <a:off x="1219813" y="2863673"/>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64" name="文本框 63"/>
            <p:cNvSpPr txBox="1"/>
            <p:nvPr/>
          </p:nvSpPr>
          <p:spPr>
            <a:xfrm>
              <a:off x="1210073" y="2798896"/>
              <a:ext cx="439964"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2</a:t>
              </a:r>
              <a:endParaRPr lang="zh-CN" altLang="en-US" b="1" dirty="0">
                <a:solidFill>
                  <a:srgbClr val="142233"/>
                </a:solidFill>
                <a:cs typeface="+mn-ea"/>
                <a:sym typeface="+mn-lt"/>
              </a:endParaRPr>
            </a:p>
          </p:txBody>
        </p:sp>
        <p:sp>
          <p:nvSpPr>
            <p:cNvPr id="65" name="椭圆 64"/>
            <p:cNvSpPr/>
            <p:nvPr/>
          </p:nvSpPr>
          <p:spPr>
            <a:xfrm>
              <a:off x="1219813" y="3647168"/>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66" name="文本框 65"/>
            <p:cNvSpPr txBox="1"/>
            <p:nvPr/>
          </p:nvSpPr>
          <p:spPr>
            <a:xfrm>
              <a:off x="1209381" y="3591361"/>
              <a:ext cx="439964"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3</a:t>
              </a:r>
              <a:endParaRPr lang="zh-CN" altLang="en-US" b="1" dirty="0">
                <a:solidFill>
                  <a:srgbClr val="142233"/>
                </a:solidFill>
                <a:cs typeface="+mn-ea"/>
                <a:sym typeface="+mn-lt"/>
              </a:endParaRPr>
            </a:p>
          </p:txBody>
        </p:sp>
        <p:sp>
          <p:nvSpPr>
            <p:cNvPr id="67" name="椭圆 66"/>
            <p:cNvSpPr/>
            <p:nvPr/>
          </p:nvSpPr>
          <p:spPr>
            <a:xfrm>
              <a:off x="1223522" y="4451641"/>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68" name="文本框 67"/>
            <p:cNvSpPr txBox="1"/>
            <p:nvPr/>
          </p:nvSpPr>
          <p:spPr>
            <a:xfrm>
              <a:off x="1198949" y="4387444"/>
              <a:ext cx="439964"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4</a:t>
              </a:r>
              <a:endParaRPr lang="zh-CN" altLang="en-US" b="1" dirty="0">
                <a:solidFill>
                  <a:srgbClr val="142233"/>
                </a:solidFill>
                <a:cs typeface="+mn-ea"/>
                <a:sym typeface="+mn-lt"/>
              </a:endParaRPr>
            </a:p>
          </p:txBody>
        </p:sp>
        <p:grpSp>
          <p:nvGrpSpPr>
            <p:cNvPr id="69" name="组合 68"/>
            <p:cNvGrpSpPr/>
            <p:nvPr/>
          </p:nvGrpSpPr>
          <p:grpSpPr>
            <a:xfrm>
              <a:off x="935130" y="626806"/>
              <a:ext cx="1019762" cy="1009330"/>
              <a:chOff x="6383884" y="509788"/>
              <a:chExt cx="1019762" cy="1009330"/>
            </a:xfrm>
          </p:grpSpPr>
          <p:sp>
            <p:nvSpPr>
              <p:cNvPr id="70" name="椭圆 69"/>
              <p:cNvSpPr/>
              <p:nvPr/>
            </p:nvSpPr>
            <p:spPr>
              <a:xfrm>
                <a:off x="6383884" y="509788"/>
                <a:ext cx="1009330" cy="100933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文本框 70"/>
              <p:cNvSpPr txBox="1"/>
              <p:nvPr/>
            </p:nvSpPr>
            <p:spPr>
              <a:xfrm>
                <a:off x="6394316" y="787522"/>
                <a:ext cx="1009330" cy="427425"/>
              </a:xfrm>
              <a:prstGeom prst="rect">
                <a:avLst/>
              </a:prstGeom>
              <a:noFill/>
            </p:spPr>
            <p:txBody>
              <a:bodyPr wrap="square" rtlCol="0">
                <a:spAutoFit/>
              </a:bodyPr>
              <a:lstStyle/>
              <a:p>
                <a:pPr algn="ctr">
                  <a:lnSpc>
                    <a:spcPct val="120000"/>
                  </a:lnSpc>
                </a:pPr>
                <a:r>
                  <a:rPr lang="en-US" altLang="zh-CN" sz="2000" b="1" dirty="0">
                    <a:solidFill>
                      <a:srgbClr val="142233"/>
                    </a:solidFill>
                    <a:cs typeface="+mn-ea"/>
                    <a:sym typeface="+mn-lt"/>
                  </a:rPr>
                  <a:t>MENU</a:t>
                </a:r>
                <a:endParaRPr lang="zh-CN" altLang="en-US" sz="2000" b="1" dirty="0">
                  <a:solidFill>
                    <a:srgbClr val="142233"/>
                  </a:solidFill>
                  <a:cs typeface="+mn-ea"/>
                  <a:sym typeface="+mn-lt"/>
                </a:endParaRPr>
              </a:p>
            </p:txBody>
          </p:sp>
        </p:grpSp>
      </p:grpSp>
      <p:sp>
        <p:nvSpPr>
          <p:cNvPr id="24" name="椭圆 23">
            <a:extLst>
              <a:ext uri="{FF2B5EF4-FFF2-40B4-BE49-F238E27FC236}">
                <a16:creationId xmlns:a16="http://schemas.microsoft.com/office/drawing/2014/main" id="{6671838F-0B47-46A1-ACC9-4C39C4385A28}"/>
              </a:ext>
            </a:extLst>
          </p:cNvPr>
          <p:cNvSpPr/>
          <p:nvPr/>
        </p:nvSpPr>
        <p:spPr>
          <a:xfrm>
            <a:off x="1757695" y="5021769"/>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25" name="文本框 24">
            <a:extLst>
              <a:ext uri="{FF2B5EF4-FFF2-40B4-BE49-F238E27FC236}">
                <a16:creationId xmlns:a16="http://schemas.microsoft.com/office/drawing/2014/main" id="{514D6197-154E-42F6-BFB9-CD330FE16A8B}"/>
              </a:ext>
            </a:extLst>
          </p:cNvPr>
          <p:cNvSpPr txBox="1"/>
          <p:nvPr/>
        </p:nvSpPr>
        <p:spPr>
          <a:xfrm>
            <a:off x="1779539" y="4973094"/>
            <a:ext cx="375412"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5</a:t>
            </a:r>
            <a:endParaRPr lang="zh-CN" altLang="en-US" b="1" dirty="0">
              <a:solidFill>
                <a:srgbClr val="142233"/>
              </a:solidFill>
              <a:cs typeface="+mn-ea"/>
              <a:sym typeface="+mn-lt"/>
            </a:endParaRPr>
          </a:p>
        </p:txBody>
      </p:sp>
      <p:sp>
        <p:nvSpPr>
          <p:cNvPr id="27" name="文本框 26">
            <a:extLst>
              <a:ext uri="{FF2B5EF4-FFF2-40B4-BE49-F238E27FC236}">
                <a16:creationId xmlns:a16="http://schemas.microsoft.com/office/drawing/2014/main" id="{4B9CE57D-4D40-4E7D-BB10-946AED03DF3D}"/>
              </a:ext>
            </a:extLst>
          </p:cNvPr>
          <p:cNvSpPr txBox="1"/>
          <p:nvPr/>
        </p:nvSpPr>
        <p:spPr>
          <a:xfrm>
            <a:off x="2482342" y="5005410"/>
            <a:ext cx="2489200" cy="429798"/>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实验数据及分析</a:t>
            </a:r>
          </a:p>
        </p:txBody>
      </p:sp>
      <p:sp>
        <p:nvSpPr>
          <p:cNvPr id="23" name="文本框 22">
            <a:extLst>
              <a:ext uri="{FF2B5EF4-FFF2-40B4-BE49-F238E27FC236}">
                <a16:creationId xmlns:a16="http://schemas.microsoft.com/office/drawing/2014/main" id="{2C070D84-5687-4554-91F7-2C6D7048B2FB}"/>
              </a:ext>
            </a:extLst>
          </p:cNvPr>
          <p:cNvSpPr txBox="1"/>
          <p:nvPr/>
        </p:nvSpPr>
        <p:spPr>
          <a:xfrm>
            <a:off x="1779539" y="5723150"/>
            <a:ext cx="375412" cy="494431"/>
          </a:xfrm>
          <a:prstGeom prst="rect">
            <a:avLst/>
          </a:prstGeom>
          <a:noFill/>
          <a:ln>
            <a:noFill/>
          </a:ln>
        </p:spPr>
        <p:txBody>
          <a:bodyPr wrap="square" rtlCol="0">
            <a:spAutoFit/>
          </a:bodyPr>
          <a:lstStyle/>
          <a:p>
            <a:pPr algn="ctr">
              <a:lnSpc>
                <a:spcPct val="120000"/>
              </a:lnSpc>
            </a:pPr>
            <a:r>
              <a:rPr lang="en-US" altLang="zh-CN" b="1" dirty="0">
                <a:solidFill>
                  <a:srgbClr val="142233"/>
                </a:solidFill>
                <a:cs typeface="+mn-ea"/>
                <a:sym typeface="+mn-lt"/>
              </a:rPr>
              <a:t>6</a:t>
            </a:r>
            <a:endParaRPr lang="zh-CN" altLang="en-US" b="1" dirty="0">
              <a:solidFill>
                <a:srgbClr val="142233"/>
              </a:solidFill>
              <a:cs typeface="+mn-ea"/>
              <a:sym typeface="+mn-lt"/>
            </a:endParaRPr>
          </a:p>
        </p:txBody>
      </p:sp>
      <p:sp>
        <p:nvSpPr>
          <p:cNvPr id="28" name="文本框 27">
            <a:extLst>
              <a:ext uri="{FF2B5EF4-FFF2-40B4-BE49-F238E27FC236}">
                <a16:creationId xmlns:a16="http://schemas.microsoft.com/office/drawing/2014/main" id="{92DD59FF-7EBF-4E4F-B7C1-88A571DA5A81}"/>
              </a:ext>
            </a:extLst>
          </p:cNvPr>
          <p:cNvSpPr txBox="1"/>
          <p:nvPr/>
        </p:nvSpPr>
        <p:spPr>
          <a:xfrm>
            <a:off x="2482342" y="5784163"/>
            <a:ext cx="2489200" cy="429798"/>
          </a:xfrm>
          <a:prstGeom prst="rect">
            <a:avLst/>
          </a:prstGeom>
          <a:noFill/>
        </p:spPr>
        <p:txBody>
          <a:bodyPr wrap="square" rtlCol="0">
            <a:spAutoFit/>
          </a:bodyPr>
          <a:lstStyle/>
          <a:p>
            <a:pPr>
              <a:lnSpc>
                <a:spcPct val="120000"/>
              </a:lnSpc>
            </a:pPr>
            <a:r>
              <a:rPr lang="zh-CN" altLang="en-US" sz="2000" b="1" dirty="0">
                <a:solidFill>
                  <a:schemeClr val="bg1"/>
                </a:solidFill>
                <a:cs typeface="+mn-ea"/>
                <a:sym typeface="+mn-lt"/>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B02B56-0425-4CFF-B1E1-1F4068C54A9E}"/>
              </a:ext>
            </a:extLst>
          </p:cNvPr>
          <p:cNvSpPr txBox="1"/>
          <p:nvPr/>
        </p:nvSpPr>
        <p:spPr>
          <a:xfrm>
            <a:off x="3947592" y="3374512"/>
            <a:ext cx="4296816"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实验数据及分析</a:t>
            </a:r>
            <a:endParaRPr lang="zh-CN" altLang="en-US" sz="3200" dirty="0">
              <a:solidFill>
                <a:schemeClr val="bg1"/>
              </a:solidFill>
              <a:cs typeface="+mn-ea"/>
              <a:sym typeface="+mn-lt"/>
            </a:endParaRPr>
          </a:p>
        </p:txBody>
      </p:sp>
      <p:sp>
        <p:nvSpPr>
          <p:cNvPr id="6" name="文本框 5">
            <a:extLst>
              <a:ext uri="{FF2B5EF4-FFF2-40B4-BE49-F238E27FC236}">
                <a16:creationId xmlns:a16="http://schemas.microsoft.com/office/drawing/2014/main" id="{0DA38BA9-E7E0-4F66-B0FA-3BC28976FC6C}"/>
              </a:ext>
            </a:extLst>
          </p:cNvPr>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05</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5271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实验数据及分析</a:t>
            </a:r>
          </a:p>
        </p:txBody>
      </p:sp>
      <p:pic>
        <p:nvPicPr>
          <p:cNvPr id="13" name="图片 12">
            <a:extLst>
              <a:ext uri="{FF2B5EF4-FFF2-40B4-BE49-F238E27FC236}">
                <a16:creationId xmlns:a16="http://schemas.microsoft.com/office/drawing/2014/main" id="{5EFD4A28-74A7-4EDE-B58E-3E09D65ACF6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4636" y="1544338"/>
            <a:ext cx="4144563" cy="2343894"/>
          </a:xfrm>
          <a:prstGeom prst="rect">
            <a:avLst/>
          </a:prstGeom>
          <a:noFill/>
          <a:ln>
            <a:noFill/>
          </a:ln>
        </p:spPr>
      </p:pic>
      <p:pic>
        <p:nvPicPr>
          <p:cNvPr id="14" name="图片 13">
            <a:extLst>
              <a:ext uri="{FF2B5EF4-FFF2-40B4-BE49-F238E27FC236}">
                <a16:creationId xmlns:a16="http://schemas.microsoft.com/office/drawing/2014/main" id="{A86990D1-7D4B-4059-9813-2AAB715E6FC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84636" y="3888232"/>
            <a:ext cx="4144563" cy="2343894"/>
          </a:xfrm>
          <a:prstGeom prst="rect">
            <a:avLst/>
          </a:prstGeom>
          <a:noFill/>
          <a:ln>
            <a:noFill/>
          </a:ln>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2923428-C55D-41C9-90E9-B405E42B73C6}"/>
                  </a:ext>
                </a:extLst>
              </p:cNvPr>
              <p:cNvSpPr txBox="1"/>
              <p:nvPr/>
            </p:nvSpPr>
            <p:spPr>
              <a:xfrm>
                <a:off x="6037068" y="1721202"/>
                <a:ext cx="6098240" cy="4143827"/>
              </a:xfrm>
              <a:prstGeom prst="rect">
                <a:avLst/>
              </a:prstGeom>
              <a:noFill/>
            </p:spPr>
            <p:txBody>
              <a:bodyPr wrap="square">
                <a:spAutoFit/>
              </a:bodyPr>
              <a:lstStyle/>
              <a:p>
                <a:r>
                  <a:rPr lang="zh-CN" altLang="en-US" dirty="0">
                    <a:solidFill>
                      <a:schemeClr val="bg1"/>
                    </a:solidFill>
                  </a:rPr>
                  <a:t>被测信号：</a:t>
                </a:r>
                <a:r>
                  <a:rPr lang="en-US" altLang="zh-CN" dirty="0" err="1">
                    <a:solidFill>
                      <a:schemeClr val="bg1"/>
                    </a:solidFill>
                  </a:rPr>
                  <a:t>asin</a:t>
                </a:r>
                <a:r>
                  <a:rPr lang="en-US" altLang="zh-CN" dirty="0">
                    <a:solidFill>
                      <a:schemeClr val="bg1"/>
                    </a:solidFill>
                  </a:rPr>
                  <a:t>⁡(</a:t>
                </a:r>
                <a:r>
                  <a:rPr lang="en-US" altLang="zh-CN" dirty="0" err="1">
                    <a:solidFill>
                      <a:schemeClr val="bg1"/>
                    </a:solidFill>
                  </a:rPr>
                  <a:t>ωt</a:t>
                </a:r>
                <a:r>
                  <a:rPr lang="en-US" altLang="zh-CN" dirty="0">
                    <a:solidFill>
                      <a:schemeClr val="bg1"/>
                    </a:solidFill>
                  </a:rPr>
                  <a:t>+α) V</a:t>
                </a:r>
              </a:p>
              <a:p>
                <a:r>
                  <a:rPr lang="zh-CN" altLang="en-US" dirty="0">
                    <a:solidFill>
                      <a:schemeClr val="bg1"/>
                    </a:solidFill>
                  </a:rPr>
                  <a:t>参照信号：</a:t>
                </a:r>
                <a:r>
                  <a:rPr lang="en-US" altLang="zh-CN" dirty="0" err="1">
                    <a:solidFill>
                      <a:schemeClr val="bg1"/>
                    </a:solidFill>
                  </a:rPr>
                  <a:t>bsin</a:t>
                </a:r>
                <a:r>
                  <a:rPr lang="en-US" altLang="zh-CN" dirty="0">
                    <a:solidFill>
                      <a:schemeClr val="bg1"/>
                    </a:solidFill>
                  </a:rPr>
                  <a:t>⁡(</a:t>
                </a:r>
                <a:r>
                  <a:rPr lang="en-US" altLang="zh-CN" dirty="0" err="1">
                    <a:solidFill>
                      <a:schemeClr val="bg1"/>
                    </a:solidFill>
                  </a:rPr>
                  <a:t>ωt</a:t>
                </a:r>
                <a:r>
                  <a:rPr lang="en-US" altLang="zh-CN" dirty="0">
                    <a:solidFill>
                      <a:schemeClr val="bg1"/>
                    </a:solidFill>
                  </a:rPr>
                  <a:t>+β) V</a:t>
                </a:r>
              </a:p>
              <a:p>
                <a:r>
                  <a:rPr lang="zh-CN" altLang="en-US" dirty="0">
                    <a:solidFill>
                      <a:schemeClr val="bg1"/>
                    </a:solidFill>
                  </a:rPr>
                  <a:t>乘法运算：</a:t>
                </a:r>
                <a14:m>
                  <m:oMath xmlns:m="http://schemas.openxmlformats.org/officeDocument/2006/math">
                    <m:r>
                      <m:rPr>
                        <m:sty m:val="p"/>
                      </m:rPr>
                      <a:rPr lang="en-US" altLang="zh-CN">
                        <a:solidFill>
                          <a:schemeClr val="bg1"/>
                        </a:solidFill>
                        <a:latin typeface="Cambria Math" panose="02040503050406030204" pitchFamily="18" charset="0"/>
                      </a:rPr>
                      <m:t>ab</m:t>
                    </m:r>
                    <m:r>
                      <a:rPr lang="en-US" altLang="zh-CN">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func>
                          <m:funcPr>
                            <m:ctrlPr>
                              <a:rPr lang="zh-CN"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cos</m:t>
                            </m:r>
                          </m:fName>
                          <m:e>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β</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α</m:t>
                                </m:r>
                              </m:e>
                            </m:d>
                          </m:e>
                        </m:func>
                      </m:num>
                      <m:den>
                        <m:r>
                          <a:rPr lang="en-US" altLang="zh-CN">
                            <a:solidFill>
                              <a:schemeClr val="bg1"/>
                            </a:solidFill>
                            <a:latin typeface="Cambria Math" panose="02040503050406030204" pitchFamily="18" charset="0"/>
                          </a:rPr>
                          <m:t>2</m:t>
                        </m:r>
                      </m:den>
                    </m:f>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ab</m:t>
                    </m:r>
                    <m:r>
                      <a:rPr lang="en-US" altLang="zh-CN">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func>
                          <m:funcPr>
                            <m:ctrlPr>
                              <a:rPr lang="zh-CN"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cos</m:t>
                            </m:r>
                          </m:fName>
                          <m:e>
                            <m:d>
                              <m:dPr>
                                <m:ctrlPr>
                                  <a:rPr lang="zh-CN" altLang="zh-CN" i="1">
                                    <a:solidFill>
                                      <a:schemeClr val="bg1"/>
                                    </a:solidFill>
                                    <a:latin typeface="Cambria Math" panose="02040503050406030204" pitchFamily="18" charset="0"/>
                                  </a:rPr>
                                </m:ctrlPr>
                              </m:dPr>
                              <m:e>
                                <m:r>
                                  <a:rPr lang="en-US" altLang="zh-CN">
                                    <a:solidFill>
                                      <a:schemeClr val="bg1"/>
                                    </a:solidFill>
                                    <a:latin typeface="Cambria Math" panose="02040503050406030204" pitchFamily="18" charset="0"/>
                                  </a:rPr>
                                  <m:t>2</m:t>
                                </m:r>
                                <m:r>
                                  <m:rPr>
                                    <m:sty m:val="p"/>
                                  </m:rPr>
                                  <a:rPr lang="en-US" altLang="zh-CN">
                                    <a:solidFill>
                                      <a:schemeClr val="bg1"/>
                                    </a:solidFill>
                                    <a:latin typeface="Cambria Math" panose="02040503050406030204" pitchFamily="18" charset="0"/>
                                  </a:rPr>
                                  <m:t>ωt</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α</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β</m:t>
                                </m:r>
                              </m:e>
                            </m:d>
                          </m:e>
                        </m:func>
                      </m:num>
                      <m:den>
                        <m:r>
                          <a:rPr lang="en-US" altLang="zh-CN">
                            <a:solidFill>
                              <a:schemeClr val="bg1"/>
                            </a:solidFill>
                            <a:latin typeface="Cambria Math" panose="02040503050406030204" pitchFamily="18" charset="0"/>
                          </a:rPr>
                          <m:t>2</m:t>
                        </m:r>
                      </m:den>
                    </m:f>
                  </m:oMath>
                </a14:m>
                <a:r>
                  <a:rPr lang="en-US" altLang="zh-CN" dirty="0">
                    <a:solidFill>
                      <a:schemeClr val="bg1"/>
                    </a:solidFill>
                  </a:rPr>
                  <a:t> V</a:t>
                </a:r>
              </a:p>
              <a:p>
                <a:r>
                  <a:rPr lang="zh-CN" altLang="en-US" dirty="0">
                    <a:solidFill>
                      <a:schemeClr val="bg1"/>
                    </a:solidFill>
                  </a:rPr>
                  <a:t>低通滤波器：</a:t>
                </a:r>
                <a14:m>
                  <m:oMath xmlns:m="http://schemas.openxmlformats.org/officeDocument/2006/math">
                    <m:r>
                      <m:rPr>
                        <m:sty m:val="p"/>
                      </m:rPr>
                      <a:rPr lang="en-US" altLang="zh-CN">
                        <a:solidFill>
                          <a:schemeClr val="bg1"/>
                        </a:solidFill>
                        <a:latin typeface="Cambria Math" panose="02040503050406030204" pitchFamily="18" charset="0"/>
                      </a:rPr>
                      <m:t>ab</m:t>
                    </m:r>
                    <m:r>
                      <a:rPr lang="en-US" altLang="zh-CN">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func>
                          <m:funcPr>
                            <m:ctrlPr>
                              <a:rPr lang="zh-CN"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cos</m:t>
                            </m:r>
                          </m:fName>
                          <m:e>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β</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α</m:t>
                                </m:r>
                              </m:e>
                            </m:d>
                          </m:e>
                        </m:func>
                      </m:num>
                      <m:den>
                        <m:r>
                          <a:rPr lang="en-US" altLang="zh-CN">
                            <a:solidFill>
                              <a:schemeClr val="bg1"/>
                            </a:solidFill>
                            <a:latin typeface="Cambria Math" panose="02040503050406030204" pitchFamily="18" charset="0"/>
                          </a:rPr>
                          <m:t>2</m:t>
                        </m:r>
                      </m:den>
                    </m:f>
                  </m:oMath>
                </a14:m>
                <a:r>
                  <a:rPr lang="en-US" altLang="zh-CN" dirty="0">
                    <a:solidFill>
                      <a:schemeClr val="bg1"/>
                    </a:solidFill>
                  </a:rPr>
                  <a:t> V</a:t>
                </a:r>
              </a:p>
              <a:p>
                <a:r>
                  <a:rPr lang="zh-CN" altLang="en-US" dirty="0">
                    <a:solidFill>
                      <a:schemeClr val="bg1"/>
                    </a:solidFill>
                  </a:rPr>
                  <a:t>实验中的信号频率采用</a:t>
                </a:r>
                <a:r>
                  <a:rPr lang="en-US" altLang="zh-CN" dirty="0">
                    <a:solidFill>
                      <a:schemeClr val="bg1"/>
                    </a:solidFill>
                  </a:rPr>
                  <a:t>1000Hz</a:t>
                </a:r>
              </a:p>
              <a:p>
                <a:r>
                  <a:rPr lang="en-US" altLang="zh-CN" dirty="0">
                    <a:solidFill>
                      <a:schemeClr val="bg1"/>
                    </a:solidFill>
                  </a:rPr>
                  <a:t>ω=2πf=2π⋅1000=6283rad/s</a:t>
                </a:r>
              </a:p>
              <a:p>
                <a:endPar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r>
                  <a:rPr lang="zh-CN" altLang="zh-CN" sz="2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方波信号：</a:t>
                </a:r>
                <a14:m>
                  <m:oMath xmlns:m="http://schemas.openxmlformats.org/officeDocument/2006/math">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8.6</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(6283</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α</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V</a:t>
                </a:r>
              </a:p>
              <a:p>
                <a:r>
                  <a:rPr lang="zh-CN"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正弦信号：</a:t>
                </a:r>
                <a14:m>
                  <m:oMath xmlns:m="http://schemas.openxmlformats.org/officeDocument/2006/math">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1.298</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(6283</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β</m:t>
                    </m:r>
                    <m:r>
                      <a:rPr lang="en-US" altLang="zh-CN"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 V</a:t>
                </a:r>
              </a:p>
              <a:p>
                <a:r>
                  <a:rPr lang="zh-CN" altLang="en-US"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理论值：</a:t>
                </a:r>
                <a:r>
                  <a:rPr lang="en-US" altLang="zh-CN" b="1" dirty="0">
                    <a:solidFill>
                      <a:schemeClr val="bg1"/>
                    </a:solidFill>
                  </a:rPr>
                  <a:t> </a:t>
                </a:r>
                <a14:m>
                  <m:oMath xmlns:m="http://schemas.openxmlformats.org/officeDocument/2006/math">
                    <m:r>
                      <a:rPr lang="en-US" altLang="zh-CN" b="1" i="1">
                        <a:solidFill>
                          <a:schemeClr val="bg1"/>
                        </a:solidFill>
                        <a:latin typeface="Cambria Math" panose="02040503050406030204" pitchFamily="18" charset="0"/>
                      </a:rPr>
                      <m:t>𝛃</m:t>
                    </m:r>
                    <m:r>
                      <a:rPr lang="en-US" altLang="zh-CN" b="1">
                        <a:solidFill>
                          <a:schemeClr val="bg1"/>
                        </a:solidFill>
                        <a:latin typeface="Cambria Math" panose="02040503050406030204" pitchFamily="18" charset="0"/>
                      </a:rPr>
                      <m:t>−</m:t>
                    </m:r>
                  </m:oMath>
                </a14:m>
                <a:r>
                  <a:rPr lang="en-US" altLang="zh-CN"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α = 90°</a:t>
                </a:r>
                <a:endParaRPr lang="zh-CN" altLang="zh-CN" b="1"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A2923428-C55D-41C9-90E9-B405E42B73C6}"/>
                  </a:ext>
                </a:extLst>
              </p:cNvPr>
              <p:cNvSpPr txBox="1">
                <a:spLocks noRot="1" noChangeAspect="1" noMove="1" noResize="1" noEditPoints="1" noAdjustHandles="1" noChangeArrowheads="1" noChangeShapeType="1" noTextEdit="1"/>
              </p:cNvSpPr>
              <p:nvPr/>
            </p:nvSpPr>
            <p:spPr>
              <a:xfrm>
                <a:off x="6037068" y="1721202"/>
                <a:ext cx="6098240" cy="4143827"/>
              </a:xfrm>
              <a:prstGeom prst="rect">
                <a:avLst/>
              </a:prstGeom>
              <a:blipFill>
                <a:blip r:embed="rId6"/>
                <a:stretch>
                  <a:fillRect l="-1499" t="-1176" b="-25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AD66C1F-6BF9-42E1-B657-68F27B8C2BD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05048" y="1289720"/>
            <a:ext cx="6781904" cy="4575309"/>
          </a:xfrm>
          <a:prstGeom prst="rect">
            <a:avLst/>
          </a:prstGeom>
          <a:noFill/>
          <a:ln>
            <a:noFill/>
          </a:ln>
        </p:spPr>
      </p:pic>
      <p:sp>
        <p:nvSpPr>
          <p:cNvPr id="2" name="文本框 1">
            <a:extLst>
              <a:ext uri="{FF2B5EF4-FFF2-40B4-BE49-F238E27FC236}">
                <a16:creationId xmlns:a16="http://schemas.microsoft.com/office/drawing/2014/main" id="{0B2777CE-CD09-4760-83D5-8124E7B74CAF}"/>
              </a:ext>
            </a:extLst>
          </p:cNvPr>
          <p:cNvSpPr txBox="1"/>
          <p:nvPr/>
        </p:nvSpPr>
        <p:spPr>
          <a:xfrm>
            <a:off x="4762943" y="5970665"/>
            <a:ext cx="2666114" cy="367024"/>
          </a:xfrm>
          <a:prstGeom prst="rect">
            <a:avLst/>
          </a:prstGeom>
          <a:noFill/>
        </p:spPr>
        <p:txBody>
          <a:bodyPr wrap="none" rtlCol="0">
            <a:spAutoFit/>
          </a:bodyPr>
          <a:lstStyle/>
          <a:p>
            <a:pPr>
              <a:lnSpc>
                <a:spcPct val="130000"/>
              </a:lnSpc>
            </a:pPr>
            <a:r>
              <a:rPr lang="zh-CN" altLang="en-US" sz="1600" b="1" dirty="0">
                <a:solidFill>
                  <a:schemeClr val="bg1"/>
                </a:solidFill>
                <a:latin typeface="宋体" panose="02010600030101010101" pitchFamily="2" charset="-122"/>
                <a:ea typeface="宋体" panose="02010600030101010101" pitchFamily="2" charset="-122"/>
              </a:rPr>
              <a:t>紫色图像为相乘后的波形图</a:t>
            </a:r>
          </a:p>
        </p:txBody>
      </p:sp>
      <p:pic>
        <p:nvPicPr>
          <p:cNvPr id="11" name="图片 10">
            <a:extLst>
              <a:ext uri="{FF2B5EF4-FFF2-40B4-BE49-F238E27FC236}">
                <a16:creationId xmlns:a16="http://schemas.microsoft.com/office/drawing/2014/main" id="{A9AE0151-4A9C-4F32-8C6B-56DA73E2607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80701" y="1378872"/>
            <a:ext cx="7210493" cy="4510924"/>
          </a:xfrm>
          <a:prstGeom prst="rect">
            <a:avLst/>
          </a:prstGeom>
          <a:noFill/>
          <a:ln>
            <a:noFill/>
          </a:ln>
        </p:spPr>
      </p:pic>
      <p:sp>
        <p:nvSpPr>
          <p:cNvPr id="3" name="文本框 2">
            <a:extLst>
              <a:ext uri="{FF2B5EF4-FFF2-40B4-BE49-F238E27FC236}">
                <a16:creationId xmlns:a16="http://schemas.microsoft.com/office/drawing/2014/main" id="{D0AB425E-7826-4E6B-8625-CDFAACA3AEE2}"/>
              </a:ext>
            </a:extLst>
          </p:cNvPr>
          <p:cNvSpPr txBox="1"/>
          <p:nvPr/>
        </p:nvSpPr>
        <p:spPr>
          <a:xfrm>
            <a:off x="2859677" y="5840335"/>
            <a:ext cx="2252540" cy="367024"/>
          </a:xfrm>
          <a:prstGeom prst="rect">
            <a:avLst/>
          </a:prstGeom>
          <a:noFill/>
        </p:spPr>
        <p:txBody>
          <a:bodyPr wrap="none" rtlCol="0">
            <a:spAutoFit/>
          </a:bodyPr>
          <a:lstStyle/>
          <a:p>
            <a:pPr>
              <a:lnSpc>
                <a:spcPct val="130000"/>
              </a:lnSpc>
            </a:pPr>
            <a:r>
              <a:rPr lang="zh-CN" altLang="en-US" sz="1600" b="1" dirty="0">
                <a:solidFill>
                  <a:schemeClr val="bg1"/>
                </a:solidFill>
                <a:latin typeface="宋体" panose="02010600030101010101" pitchFamily="2" charset="-122"/>
                <a:ea typeface="宋体" panose="02010600030101010101" pitchFamily="2" charset="-122"/>
              </a:rPr>
              <a:t>通过滤波器后的波形图</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5CB0C72-0F4F-474D-9F9D-82293DFC50CD}"/>
                  </a:ext>
                </a:extLst>
              </p:cNvPr>
              <p:cNvSpPr txBox="1"/>
              <p:nvPr/>
            </p:nvSpPr>
            <p:spPr>
              <a:xfrm>
                <a:off x="8046740" y="1518118"/>
                <a:ext cx="3415253" cy="4372607"/>
              </a:xfrm>
              <a:prstGeom prst="rect">
                <a:avLst/>
              </a:prstGeom>
              <a:noFill/>
            </p:spPr>
            <p:txBody>
              <a:bodyPr wrap="square">
                <a:spAutoFit/>
              </a:bodyPr>
              <a:lstStyle/>
              <a:p>
                <a:pPr indent="266700" algn="just"/>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由于相位差为</a:t>
                </a:r>
                <a:r>
                  <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90</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°，所以理论值应当为</a:t>
                </a:r>
                <a:r>
                  <a:rPr lang="en-US"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0V</a:t>
                </a:r>
                <a:r>
                  <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，即</a:t>
                </a:r>
              </a:p>
              <a:p>
                <a:pPr algn="just"/>
                <a14:m>
                  <m:oMathPara xmlns:m="http://schemas.openxmlformats.org/officeDocument/2006/math">
                    <m:oMathParaPr>
                      <m:jc m:val="centerGroup"/>
                    </m:oMathParaPr>
                    <m:oMath xmlns:m="http://schemas.openxmlformats.org/officeDocument/2006/math">
                      <m: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1.298×8.6⋅</m:t>
                      </m:r>
                      <m:f>
                        <m:f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β</m:t>
                                  </m:r>
                                  <m:r>
                                    <a:rPr lang="en-US"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α</m:t>
                                  </m:r>
                                </m:e>
                              </m:d>
                            </m:e>
                          </m:func>
                        </m:num>
                        <m:den>
                          <m: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=1.298×8.6⋅</m:t>
                      </m:r>
                      <m:f>
                        <m:f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func>
                            <m:func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000"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20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90</m:t>
                                  </m:r>
                                  <m:r>
                                    <a:rPr lang="zh-CN"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e>
                              </m:d>
                            </m:e>
                          </m:func>
                        </m:num>
                        <m:den>
                          <m:r>
                            <a:rPr lang="en-US"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000"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20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而</a:t>
                </a:r>
                <a:r>
                  <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实际值为</a:t>
                </a:r>
                <a:r>
                  <a:rPr lang="en-US"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32mV.</a:t>
                </a:r>
              </a:p>
              <a:p>
                <a:pPr algn="just"/>
                <a:r>
                  <a:rPr lang="zh-CN" altLang="en-US"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则</a:t>
                </a:r>
                <a14:m>
                  <m:oMath xmlns:m="http://schemas.openxmlformats.org/officeDocument/2006/math">
                    <m:f>
                      <m:f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func>
                          <m:func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β</m:t>
                                </m:r>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α</m:t>
                                </m:r>
                              </m:e>
                            </m:d>
                          </m:e>
                        </m:func>
                      </m:num>
                      <m:den>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=32×</m:t>
                    </m:r>
                    <m:f>
                      <m:f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sSup>
                          <m:sSup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−3</m:t>
                            </m:r>
                          </m:sup>
                        </m:sSup>
                      </m:num>
                      <m:den>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1.298×8.6</m:t>
                        </m:r>
                      </m:den>
                    </m:f>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 </m:t>
                    </m:r>
                  </m:oMath>
                </a14:m>
                <a:endPar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unc>
                        <m:func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β</m:t>
                              </m:r>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α</m:t>
                              </m:r>
                            </m:e>
                          </m:d>
                        </m:e>
                      </m:func>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=0.00966</m:t>
                      </m:r>
                    </m:oMath>
                  </m:oMathPara>
                </a14:m>
                <a:endPar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β</m:t>
                      </m:r>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α</m:t>
                      </m:r>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=89.67°</m:t>
                      </m:r>
                    </m:oMath>
                  </m:oMathPara>
                </a14:m>
                <a:endPar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误差为</a:t>
                </a:r>
                <a14:m>
                  <m:oMath xmlns:m="http://schemas.openxmlformats.org/officeDocument/2006/math">
                    <m:r>
                      <m:rPr>
                        <m:sty m:val="p"/>
                      </m:rP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σ</m:t>
                    </m:r>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90−89.67</m:t>
                        </m:r>
                      </m:num>
                      <m:den>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90</m:t>
                        </m:r>
                      </m:den>
                    </m:f>
                    <m:r>
                      <a:rPr lang="en-US" altLang="zh-CN" sz="2000"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×100%=0.4%.</m:t>
                    </m:r>
                  </m:oMath>
                </a14:m>
                <a:endParaRPr lang="zh-CN" altLang="zh-CN" sz="20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en-US" sz="2000" dirty="0">
                  <a:solidFill>
                    <a:schemeClr val="bg1"/>
                  </a:solidFill>
                </a:endParaRPr>
              </a:p>
            </p:txBody>
          </p:sp>
        </mc:Choice>
        <mc:Fallback xmlns="">
          <p:sp>
            <p:nvSpPr>
              <p:cNvPr id="15" name="文本框 14">
                <a:extLst>
                  <a:ext uri="{FF2B5EF4-FFF2-40B4-BE49-F238E27FC236}">
                    <a16:creationId xmlns:a16="http://schemas.microsoft.com/office/drawing/2014/main" id="{35CB0C72-0F4F-474D-9F9D-82293DFC50CD}"/>
                  </a:ext>
                </a:extLst>
              </p:cNvPr>
              <p:cNvSpPr txBox="1">
                <a:spLocks noRot="1" noChangeAspect="1" noMove="1" noResize="1" noEditPoints="1" noAdjustHandles="1" noChangeArrowheads="1" noChangeShapeType="1" noTextEdit="1"/>
              </p:cNvSpPr>
              <p:nvPr/>
            </p:nvSpPr>
            <p:spPr>
              <a:xfrm>
                <a:off x="8046740" y="1518118"/>
                <a:ext cx="3415253" cy="4372607"/>
              </a:xfrm>
              <a:prstGeom prst="rect">
                <a:avLst/>
              </a:prstGeom>
              <a:blipFill>
                <a:blip r:embed="rId9"/>
                <a:stretch>
                  <a:fillRect l="-1786" t="-1116" r="-1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353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P spid="2" grpId="1"/>
      <p:bldP spid="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实验数据及分析</a:t>
            </a:r>
          </a:p>
        </p:txBody>
      </p:sp>
      <p:graphicFrame>
        <p:nvGraphicFramePr>
          <p:cNvPr id="4" name="表格 3">
            <a:extLst>
              <a:ext uri="{FF2B5EF4-FFF2-40B4-BE49-F238E27FC236}">
                <a16:creationId xmlns:a16="http://schemas.microsoft.com/office/drawing/2014/main" id="{90B696E0-1D48-41F5-8DDD-9F28EEC848FA}"/>
              </a:ext>
            </a:extLst>
          </p:cNvPr>
          <p:cNvGraphicFramePr>
            <a:graphicFrameLocks noGrp="1"/>
          </p:cNvGraphicFramePr>
          <p:nvPr>
            <p:extLst>
              <p:ext uri="{D42A27DB-BD31-4B8C-83A1-F6EECF244321}">
                <p14:modId xmlns:p14="http://schemas.microsoft.com/office/powerpoint/2010/main" val="2862587451"/>
              </p:ext>
            </p:extLst>
          </p:nvPr>
        </p:nvGraphicFramePr>
        <p:xfrm>
          <a:off x="1687194" y="1400358"/>
          <a:ext cx="8817612" cy="4374519"/>
        </p:xfrm>
        <a:graphic>
          <a:graphicData uri="http://schemas.openxmlformats.org/drawingml/2006/table">
            <a:tbl>
              <a:tblPr firstRow="1" firstCol="1" bandRow="1">
                <a:tableStyleId>{5C22544A-7EE6-4342-B048-85BDC9FD1C3A}</a:tableStyleId>
              </a:tblPr>
              <a:tblGrid>
                <a:gridCol w="1059498">
                  <a:extLst>
                    <a:ext uri="{9D8B030D-6E8A-4147-A177-3AD203B41FA5}">
                      <a16:colId xmlns:a16="http://schemas.microsoft.com/office/drawing/2014/main" val="1883843130"/>
                    </a:ext>
                  </a:extLst>
                </a:gridCol>
                <a:gridCol w="1313498">
                  <a:extLst>
                    <a:ext uri="{9D8B030D-6E8A-4147-A177-3AD203B41FA5}">
                      <a16:colId xmlns:a16="http://schemas.microsoft.com/office/drawing/2014/main" val="3149744229"/>
                    </a:ext>
                  </a:extLst>
                </a:gridCol>
                <a:gridCol w="1756410">
                  <a:extLst>
                    <a:ext uri="{9D8B030D-6E8A-4147-A177-3AD203B41FA5}">
                      <a16:colId xmlns:a16="http://schemas.microsoft.com/office/drawing/2014/main" val="1703553114"/>
                    </a:ext>
                  </a:extLst>
                </a:gridCol>
                <a:gridCol w="1821498">
                  <a:extLst>
                    <a:ext uri="{9D8B030D-6E8A-4147-A177-3AD203B41FA5}">
                      <a16:colId xmlns:a16="http://schemas.microsoft.com/office/drawing/2014/main" val="1024207755"/>
                    </a:ext>
                  </a:extLst>
                </a:gridCol>
                <a:gridCol w="1756410">
                  <a:extLst>
                    <a:ext uri="{9D8B030D-6E8A-4147-A177-3AD203B41FA5}">
                      <a16:colId xmlns:a16="http://schemas.microsoft.com/office/drawing/2014/main" val="177576963"/>
                    </a:ext>
                  </a:extLst>
                </a:gridCol>
                <a:gridCol w="1110298">
                  <a:extLst>
                    <a:ext uri="{9D8B030D-6E8A-4147-A177-3AD203B41FA5}">
                      <a16:colId xmlns:a16="http://schemas.microsoft.com/office/drawing/2014/main" val="3053665175"/>
                    </a:ext>
                  </a:extLst>
                </a:gridCol>
              </a:tblGrid>
              <a:tr h="460639">
                <a:tc>
                  <a:txBody>
                    <a:bodyPr/>
                    <a:lstStyle/>
                    <a:p>
                      <a:pPr algn="ctr"/>
                      <a:r>
                        <a:rPr lang="zh-CN" sz="2000" kern="100" dirty="0">
                          <a:effectLst/>
                        </a:rPr>
                        <a:t>方波</a:t>
                      </a:r>
                      <a:r>
                        <a:rPr lang="en-US" altLang="zh-CN" sz="2000" kern="100" dirty="0">
                          <a:effectLst/>
                        </a:rPr>
                        <a:t>(</a:t>
                      </a:r>
                      <a:r>
                        <a:rPr lang="en-US" sz="2000" kern="100" dirty="0">
                          <a:effectLst/>
                        </a:rPr>
                        <a:t>V)</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正弦波</a:t>
                      </a:r>
                      <a:r>
                        <a:rPr lang="en-US" altLang="zh-CN" sz="2000" kern="100" dirty="0">
                          <a:effectLst/>
                        </a:rPr>
                        <a:t>(</a:t>
                      </a:r>
                      <a:r>
                        <a:rPr lang="en-US" sz="2000" kern="100" dirty="0">
                          <a:effectLst/>
                        </a:rPr>
                        <a:t>V)</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实际相位差</a:t>
                      </a:r>
                      <a:r>
                        <a:rPr lang="en-US" altLang="zh-CN" sz="2000" kern="100" dirty="0">
                          <a:effectLst/>
                        </a:rPr>
                        <a:t>(</a:t>
                      </a:r>
                      <a:r>
                        <a:rPr lang="zh-CN" sz="2000" kern="100" dirty="0">
                          <a:effectLst/>
                        </a:rPr>
                        <a:t>°</a:t>
                      </a:r>
                      <a:r>
                        <a:rPr lang="en-US" altLang="zh-CN"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滤波峰峰值</a:t>
                      </a:r>
                      <a:r>
                        <a:rPr lang="en-US" altLang="zh-CN" sz="2000" kern="100" dirty="0">
                          <a:effectLst/>
                        </a:rPr>
                        <a:t>(</a:t>
                      </a:r>
                      <a:r>
                        <a:rPr lang="en-US" sz="2000" kern="100" dirty="0">
                          <a:effectLst/>
                        </a:rPr>
                        <a:t>V)</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计算相位差</a:t>
                      </a:r>
                      <a:r>
                        <a:rPr lang="en-US" altLang="zh-CN" sz="2000" kern="100" dirty="0">
                          <a:effectLst/>
                        </a:rPr>
                        <a:t>(</a:t>
                      </a:r>
                      <a:r>
                        <a:rPr lang="zh-CN" sz="2000" kern="100" dirty="0">
                          <a:effectLst/>
                        </a:rPr>
                        <a:t>°</a:t>
                      </a:r>
                      <a:r>
                        <a:rPr lang="en-US" altLang="zh-CN"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误差</a:t>
                      </a:r>
                      <a:r>
                        <a:rPr lang="en-US" altLang="zh-CN" sz="2000" kern="100" dirty="0">
                          <a:effectLst/>
                        </a:rPr>
                        <a:t>(</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6063221"/>
                  </a:ext>
                </a:extLst>
              </a:tr>
              <a:tr h="391388">
                <a:tc>
                  <a:txBody>
                    <a:bodyPr/>
                    <a:lstStyle/>
                    <a:p>
                      <a:pPr algn="ctr"/>
                      <a:r>
                        <a:rPr lang="en-US" sz="2000" kern="100" dirty="0">
                          <a:effectLst/>
                        </a:rPr>
                        <a:t>8.600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0.120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88.76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1.4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054936"/>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75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77.58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3.4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0531707"/>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85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0.400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85.89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3936179"/>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0.032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89.45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1130573"/>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2.580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62.47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1713880"/>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4.120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42.42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5.7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6634837"/>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4.760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31.47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4.9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0005840"/>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5.400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14.64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9348231"/>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-5.570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176.33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7342625"/>
                  </a:ext>
                </a:extLst>
              </a:tr>
              <a:tr h="391388">
                <a:tc>
                  <a:txBody>
                    <a:bodyPr/>
                    <a:lstStyle/>
                    <a:p>
                      <a:pPr algn="ctr"/>
                      <a:r>
                        <a:rPr lang="en-US" sz="2000" kern="100">
                          <a:effectLst/>
                        </a:rPr>
                        <a:t>8.600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1.298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0.045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89.54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0.5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0854187"/>
                  </a:ext>
                </a:extLst>
              </a:tr>
            </a:tbl>
          </a:graphicData>
        </a:graphic>
      </p:graphicFrame>
    </p:spTree>
    <p:extLst>
      <p:ext uri="{BB962C8B-B14F-4D97-AF65-F5344CB8AC3E}">
        <p14:creationId xmlns:p14="http://schemas.microsoft.com/office/powerpoint/2010/main" val="3460519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实验数据</a:t>
            </a:r>
          </a:p>
        </p:txBody>
      </p:sp>
      <p:pic>
        <p:nvPicPr>
          <p:cNvPr id="7" name="图片 6">
            <a:extLst>
              <a:ext uri="{FF2B5EF4-FFF2-40B4-BE49-F238E27FC236}">
                <a16:creationId xmlns:a16="http://schemas.microsoft.com/office/drawing/2014/main" id="{4A1D9E1C-9863-4F8B-A02A-D8E4173F970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95398" y="1280975"/>
            <a:ext cx="7001203" cy="4296050"/>
          </a:xfrm>
          <a:prstGeom prst="rect">
            <a:avLst/>
          </a:prstGeom>
          <a:noFill/>
          <a:ln>
            <a:noFill/>
          </a:ln>
        </p:spPr>
      </p:pic>
      <p:sp>
        <p:nvSpPr>
          <p:cNvPr id="9" name="文本框 8">
            <a:extLst>
              <a:ext uri="{FF2B5EF4-FFF2-40B4-BE49-F238E27FC236}">
                <a16:creationId xmlns:a16="http://schemas.microsoft.com/office/drawing/2014/main" id="{7B3FE3D9-B739-4B7A-BBF0-A587183BB03B}"/>
              </a:ext>
            </a:extLst>
          </p:cNvPr>
          <p:cNvSpPr txBox="1"/>
          <p:nvPr/>
        </p:nvSpPr>
        <p:spPr>
          <a:xfrm>
            <a:off x="3982009" y="5805625"/>
            <a:ext cx="4227980" cy="338554"/>
          </a:xfrm>
          <a:prstGeom prst="rect">
            <a:avLst/>
          </a:prstGeom>
          <a:noFill/>
        </p:spPr>
        <p:txBody>
          <a:bodyPr wrap="square">
            <a:spAutoFit/>
          </a:bodyPr>
          <a:lstStyle/>
          <a:p>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相位差</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90</a:t>
            </a:r>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°时，测出滤波信号峰峰值为</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120mV</a:t>
            </a:r>
            <a:endParaRPr lang="zh-CN" altLang="en-US" sz="1600" dirty="0">
              <a:solidFill>
                <a:schemeClr val="bg1"/>
              </a:solidFill>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E31D0234-61D4-40AD-95E0-27A6C2B0AD6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95398" y="1280975"/>
            <a:ext cx="7001203" cy="4296050"/>
          </a:xfrm>
          <a:prstGeom prst="rect">
            <a:avLst/>
          </a:prstGeom>
          <a:noFill/>
          <a:ln>
            <a:noFill/>
          </a:ln>
        </p:spPr>
      </p:pic>
      <p:sp>
        <p:nvSpPr>
          <p:cNvPr id="12" name="文本框 11">
            <a:extLst>
              <a:ext uri="{FF2B5EF4-FFF2-40B4-BE49-F238E27FC236}">
                <a16:creationId xmlns:a16="http://schemas.microsoft.com/office/drawing/2014/main" id="{196304F2-0D06-414F-85C3-29F657D5EB33}"/>
              </a:ext>
            </a:extLst>
          </p:cNvPr>
          <p:cNvSpPr txBox="1"/>
          <p:nvPr/>
        </p:nvSpPr>
        <p:spPr>
          <a:xfrm>
            <a:off x="3990415" y="5805625"/>
            <a:ext cx="4104714" cy="338554"/>
          </a:xfrm>
          <a:prstGeom prst="rect">
            <a:avLst/>
          </a:prstGeom>
          <a:noFill/>
        </p:spPr>
        <p:txBody>
          <a:bodyPr wrap="square">
            <a:spAutoFit/>
          </a:bodyPr>
          <a:lstStyle/>
          <a:p>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相位差</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75</a:t>
            </a:r>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°时，测出滤波信号峰峰值为</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1.2V</a:t>
            </a:r>
            <a:endParaRPr lang="zh-CN" altLang="en-US" sz="1600" dirty="0">
              <a:solidFill>
                <a:schemeClr val="bg1"/>
              </a:solidFill>
              <a:latin typeface="宋体" panose="02010600030101010101" pitchFamily="2" charset="-122"/>
              <a:ea typeface="宋体" panose="02010600030101010101" pitchFamily="2" charset="-122"/>
            </a:endParaRPr>
          </a:p>
        </p:txBody>
      </p:sp>
      <p:pic>
        <p:nvPicPr>
          <p:cNvPr id="13" name="图片 12">
            <a:extLst>
              <a:ext uri="{FF2B5EF4-FFF2-40B4-BE49-F238E27FC236}">
                <a16:creationId xmlns:a16="http://schemas.microsoft.com/office/drawing/2014/main" id="{78026318-9C1B-49DD-836C-1D7078028C2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95398" y="1280975"/>
            <a:ext cx="7001203" cy="4296050"/>
          </a:xfrm>
          <a:prstGeom prst="rect">
            <a:avLst/>
          </a:prstGeom>
          <a:noFill/>
          <a:ln>
            <a:noFill/>
          </a:ln>
        </p:spPr>
      </p:pic>
      <p:sp>
        <p:nvSpPr>
          <p:cNvPr id="15" name="文本框 14">
            <a:extLst>
              <a:ext uri="{FF2B5EF4-FFF2-40B4-BE49-F238E27FC236}">
                <a16:creationId xmlns:a16="http://schemas.microsoft.com/office/drawing/2014/main" id="{A9EECAB4-C40A-4FBA-B773-736F9574FC3E}"/>
              </a:ext>
            </a:extLst>
          </p:cNvPr>
          <p:cNvSpPr txBox="1"/>
          <p:nvPr/>
        </p:nvSpPr>
        <p:spPr>
          <a:xfrm>
            <a:off x="3990415" y="5802121"/>
            <a:ext cx="4266079" cy="338554"/>
          </a:xfrm>
          <a:prstGeom prst="rect">
            <a:avLst/>
          </a:prstGeom>
          <a:noFill/>
        </p:spPr>
        <p:txBody>
          <a:bodyPr wrap="square">
            <a:spAutoFit/>
          </a:bodyPr>
          <a:lstStyle/>
          <a:p>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相位差</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85</a:t>
            </a:r>
            <a:r>
              <a:rPr lang="zh-CN"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°时，测出滤波信号峰峰值为</a:t>
            </a:r>
            <a:r>
              <a:rPr lang="en-US" altLang="zh-CN" sz="16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400mv</a:t>
            </a:r>
            <a:endParaRPr lang="zh-CN" altLang="en-US" sz="16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988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9"/>
                                        </p:tgtEl>
                                        <p:attrNameLst>
                                          <p:attrName>ppt_w</p:attrName>
                                        </p:attrNameLst>
                                      </p:cBhvr>
                                      <p:tavLst>
                                        <p:tav tm="0">
                                          <p:val>
                                            <p:strVal val="ppt_w"/>
                                          </p:val>
                                        </p:tav>
                                        <p:tav tm="100000">
                                          <p:val>
                                            <p:fltVal val="0"/>
                                          </p:val>
                                        </p:tav>
                                      </p:tavLst>
                                    </p:anim>
                                    <p:anim calcmode="lin" valueType="num">
                                      <p:cBhvr>
                                        <p:cTn id="12" dur="500"/>
                                        <p:tgtEl>
                                          <p:spTgt spid="9"/>
                                        </p:tgtEl>
                                        <p:attrNameLst>
                                          <p:attrName>ppt_h</p:attrName>
                                        </p:attrNameLst>
                                      </p:cBhvr>
                                      <p:tavLst>
                                        <p:tav tm="0">
                                          <p:val>
                                            <p:strVal val="ppt_h"/>
                                          </p:val>
                                        </p:tav>
                                        <p:tav tm="100000">
                                          <p:val>
                                            <p:fltVal val="0"/>
                                          </p:val>
                                        </p:tav>
                                      </p:tavLst>
                                    </p:anim>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4" presetClass="exit" presetSubtype="10" fill="hold" grpId="1" nodeType="withEffect">
                                  <p:stCondLst>
                                    <p:cond delay="0"/>
                                  </p:stCondLst>
                                  <p:childTnLst>
                                    <p:animEffect transition="out" filter="randombar(horizont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4"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par>
                                <p:cTn id="36" presetID="14"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2" grpId="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误差分析</a:t>
            </a:r>
          </a:p>
        </p:txBody>
      </p:sp>
      <p:sp>
        <p:nvSpPr>
          <p:cNvPr id="14" name="文本框 13">
            <a:extLst>
              <a:ext uri="{FF2B5EF4-FFF2-40B4-BE49-F238E27FC236}">
                <a16:creationId xmlns:a16="http://schemas.microsoft.com/office/drawing/2014/main" id="{27EE2BCD-4D0D-4798-94E2-10AA12FAB8CE}"/>
              </a:ext>
            </a:extLst>
          </p:cNvPr>
          <p:cNvSpPr txBox="1"/>
          <p:nvPr/>
        </p:nvSpPr>
        <p:spPr>
          <a:xfrm>
            <a:off x="600635" y="1577201"/>
            <a:ext cx="4735150" cy="3785652"/>
          </a:xfrm>
          <a:prstGeom prst="rect">
            <a:avLst/>
          </a:prstGeom>
          <a:noFill/>
        </p:spPr>
        <p:txBody>
          <a:bodyPr wrap="square">
            <a:spAutoFit/>
          </a:bodyPr>
          <a:lstStyle/>
          <a:p>
            <a:pPr algn="just"/>
            <a:r>
              <a:rPr lang="zh-CN" altLang="zh-CN"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误差来源</a:t>
            </a:r>
          </a:p>
          <a:p>
            <a:pPr algn="just"/>
            <a:r>
              <a:rPr lang="en-US" altLang="zh-CN"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1</a:t>
            </a:r>
            <a:r>
              <a:rPr lang="zh-CN" altLang="en-US" kern="1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放大器、移相器模块有信号的损失</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滤波过程有误差</a:t>
            </a:r>
            <a:r>
              <a:rPr lang="zh-CN" altLang="en-US"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2</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方波信号是由代码产生的，具有较高的稳定性</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，但</a:t>
            </a:r>
            <a:r>
              <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Arduino</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不能直接输出正弦信号</a:t>
            </a:r>
            <a:r>
              <a:rPr lang="zh-CN"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，所以产生正弦波信号</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较不精确；</a:t>
            </a:r>
            <a:endPar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endPar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乘法器的计算也有一定的误差</a:t>
            </a:r>
            <a:r>
              <a:rPr lang="zh-CN" altLang="en-US"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a:t>
            </a:r>
            <a:endParaRPr lang="zh-CN" altLang="zh-CN"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0E837158-ABA6-48EA-9073-82AA5D798218}"/>
              </a:ext>
            </a:extLst>
          </p:cNvPr>
          <p:cNvPicPr/>
          <p:nvPr/>
        </p:nvPicPr>
        <p:blipFill rotWithShape="1">
          <a:blip r:embed="rId4" cstate="print">
            <a:extLst>
              <a:ext uri="{28A0092B-C50C-407E-A947-70E740481C1C}">
                <a14:useLocalDpi xmlns:a14="http://schemas.microsoft.com/office/drawing/2010/main" val="0"/>
              </a:ext>
            </a:extLst>
          </a:blip>
          <a:srcRect l="4746" t="18194" r="3699" b="2454"/>
          <a:stretch/>
        </p:blipFill>
        <p:spPr bwMode="auto">
          <a:xfrm>
            <a:off x="5661213" y="2124286"/>
            <a:ext cx="4276164" cy="2691485"/>
          </a:xfrm>
          <a:prstGeom prst="rect">
            <a:avLst/>
          </a:prstGeom>
          <a:noFill/>
          <a:ln>
            <a:noFill/>
          </a:ln>
        </p:spPr>
      </p:pic>
      <p:pic>
        <p:nvPicPr>
          <p:cNvPr id="17" name="图片 16">
            <a:extLst>
              <a:ext uri="{FF2B5EF4-FFF2-40B4-BE49-F238E27FC236}">
                <a16:creationId xmlns:a16="http://schemas.microsoft.com/office/drawing/2014/main" id="{96847F9C-C5DE-4211-A0F5-ACB085859F00}"/>
              </a:ext>
            </a:extLst>
          </p:cNvPr>
          <p:cNvPicPr/>
          <p:nvPr/>
        </p:nvPicPr>
        <p:blipFill>
          <a:blip r:embed="rId5"/>
          <a:stretch>
            <a:fillRect/>
          </a:stretch>
        </p:blipFill>
        <p:spPr>
          <a:xfrm>
            <a:off x="9937377" y="2124285"/>
            <a:ext cx="1653988" cy="2691485"/>
          </a:xfrm>
          <a:prstGeom prst="rect">
            <a:avLst/>
          </a:prstGeom>
        </p:spPr>
      </p:pic>
    </p:spTree>
    <p:extLst>
      <p:ext uri="{BB962C8B-B14F-4D97-AF65-F5344CB8AC3E}">
        <p14:creationId xmlns:p14="http://schemas.microsoft.com/office/powerpoint/2010/main" val="272337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B02B56-0425-4CFF-B1E1-1F4068C54A9E}"/>
              </a:ext>
            </a:extLst>
          </p:cNvPr>
          <p:cNvSpPr txBox="1"/>
          <p:nvPr/>
        </p:nvSpPr>
        <p:spPr>
          <a:xfrm>
            <a:off x="3947592" y="3374512"/>
            <a:ext cx="4296816"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总结</a:t>
            </a:r>
            <a:endParaRPr lang="zh-CN" altLang="en-US" sz="3200" dirty="0">
              <a:solidFill>
                <a:schemeClr val="bg1"/>
              </a:solidFill>
              <a:cs typeface="+mn-ea"/>
              <a:sym typeface="+mn-lt"/>
            </a:endParaRPr>
          </a:p>
        </p:txBody>
      </p:sp>
      <p:sp>
        <p:nvSpPr>
          <p:cNvPr id="6" name="文本框 5">
            <a:extLst>
              <a:ext uri="{FF2B5EF4-FFF2-40B4-BE49-F238E27FC236}">
                <a16:creationId xmlns:a16="http://schemas.microsoft.com/office/drawing/2014/main" id="{0DA38BA9-E7E0-4F66-B0FA-3BC28976FC6C}"/>
              </a:ext>
            </a:extLst>
          </p:cNvPr>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06</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96693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 name="文本框 5">
            <a:extLst>
              <a:ext uri="{FF2B5EF4-FFF2-40B4-BE49-F238E27FC236}">
                <a16:creationId xmlns:a16="http://schemas.microsoft.com/office/drawing/2014/main" id="{5C1400D9-E2A2-4A79-8C37-3AFED82CBDE1}"/>
              </a:ext>
            </a:extLst>
          </p:cNvPr>
          <p:cNvSpPr txBox="1"/>
          <p:nvPr/>
        </p:nvSpPr>
        <p:spPr>
          <a:xfrm>
            <a:off x="1524034" y="520311"/>
            <a:ext cx="657109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总结</a:t>
            </a:r>
          </a:p>
        </p:txBody>
      </p:sp>
      <p:sp>
        <p:nvSpPr>
          <p:cNvPr id="10" name="文本框 9">
            <a:extLst>
              <a:ext uri="{FF2B5EF4-FFF2-40B4-BE49-F238E27FC236}">
                <a16:creationId xmlns:a16="http://schemas.microsoft.com/office/drawing/2014/main" id="{D508B77E-6AF1-41C6-A9DE-A3253EF223F3}"/>
              </a:ext>
            </a:extLst>
          </p:cNvPr>
          <p:cNvSpPr txBox="1"/>
          <p:nvPr/>
        </p:nvSpPr>
        <p:spPr>
          <a:xfrm>
            <a:off x="717632" y="1240781"/>
            <a:ext cx="10756735" cy="4893647"/>
          </a:xfrm>
          <a:prstGeom prst="rect">
            <a:avLst/>
          </a:prstGeom>
          <a:noFill/>
        </p:spPr>
        <p:txBody>
          <a:bodyPr wrap="square">
            <a:spAutoFit/>
          </a:bodyPr>
          <a:lstStyle/>
          <a:p>
            <a:pPr indent="266700" algn="just"/>
            <a:r>
              <a:rPr lang="zh-CN"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本实验注重于原理与公式的理解，以及各自模块的选择和最终模块的组装。</a:t>
            </a:r>
            <a:endParaRPr lang="en-US"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造成误差的地方</a:t>
            </a:r>
            <a:r>
              <a:rPr lang="zh-CN" altLang="en-US"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过多但</a:t>
            </a:r>
            <a:r>
              <a:rPr lang="zh-CN"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最终的实验误差并不是太大，可能是由于误差相互抵消了一部分。</a:t>
            </a:r>
            <a:endParaRPr lang="en-US"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lgn="just"/>
            <a:endParaRPr lang="zh-CN"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zh-CN"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本课题设计的锁相放大器可以提升地方有以下几点：</a:t>
            </a:r>
          </a:p>
          <a:p>
            <a:r>
              <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en-US"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能够测量多种频率的信号。要实现该功能只需要每次更改参考信号和待测信号的</a:t>
            </a:r>
            <a:r>
              <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Arduino</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代码即可。</a:t>
            </a:r>
            <a:endPar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en-US"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能够对相位进行检测，从而减小实验误差，这就要求搭建一个更加精确可用的相敏检波器模块。</a:t>
            </a:r>
            <a:endPar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b="1" dirty="0">
                <a:solidFill>
                  <a:schemeClr val="bg1"/>
                </a:solidFill>
                <a:latin typeface="宋体" panose="02010600030101010101" pitchFamily="2" charset="-122"/>
                <a:ea typeface="宋体" panose="02010600030101010101" pitchFamily="2" charset="-122"/>
                <a:cs typeface="Times New Roman" panose="02020603050405020304" pitchFamily="18" charset="0"/>
              </a:rPr>
              <a:t>3</a:t>
            </a:r>
            <a:r>
              <a:rPr lang="zh-CN" altLang="en-US" b="1"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可以探讨如何解决自主焊接的移相器模块误差较大的问题；如何改变接线，让自主设计的正弦信号不再呈现锯齿状；如何改良自主搭建的显示器模块，使其能够更加清晰、稳定地显示波形图，并且显示更多的参数。</a:t>
            </a:r>
            <a:endPar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b="1" dirty="0">
                <a:solidFill>
                  <a:schemeClr val="bg1"/>
                </a:solidFill>
                <a:latin typeface="宋体" panose="02010600030101010101" pitchFamily="2" charset="-122"/>
                <a:ea typeface="宋体" panose="02010600030101010101" pitchFamily="2" charset="-122"/>
                <a:cs typeface="Times New Roman" panose="02020603050405020304" pitchFamily="18" charset="0"/>
              </a:rPr>
              <a:t>4</a:t>
            </a:r>
            <a:r>
              <a:rPr lang="zh-CN" altLang="en-US" b="1"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我们可以搭建类似</a:t>
            </a:r>
            <a:r>
              <a:rPr lang="en-US"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3D</a:t>
            </a:r>
            <a:r>
              <a:rPr lang="zh-CN" altLang="zh-CN"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打印机的电控三维扫描支架，与探测协同工作。</a:t>
            </a:r>
            <a:endParaRPr lang="zh-CN" altLang="en-US"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1030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1601" name="文本框 1600"/>
          <p:cNvSpPr txBox="1"/>
          <p:nvPr/>
        </p:nvSpPr>
        <p:spPr>
          <a:xfrm>
            <a:off x="4733018" y="2422471"/>
            <a:ext cx="3120064" cy="1003480"/>
          </a:xfrm>
          <a:prstGeom prst="rect">
            <a:avLst/>
          </a:prstGeom>
          <a:noFill/>
        </p:spPr>
        <p:txBody>
          <a:bodyPr wrap="square" rtlCol="0">
            <a:spAutoFit/>
          </a:bodyPr>
          <a:lstStyle/>
          <a:p>
            <a:pPr algn="ctr">
              <a:lnSpc>
                <a:spcPct val="120000"/>
              </a:lnSpc>
            </a:pPr>
            <a:r>
              <a:rPr lang="zh-CN" altLang="en-US" sz="5400" b="1" dirty="0">
                <a:solidFill>
                  <a:schemeClr val="bg1"/>
                </a:solidFill>
                <a:effectLst>
                  <a:glow rad="25400">
                    <a:schemeClr val="bg1">
                      <a:alpha val="60000"/>
                    </a:schemeClr>
                  </a:glow>
                </a:effectLst>
                <a:cs typeface="+mn-ea"/>
                <a:sym typeface="+mn-lt"/>
              </a:rPr>
              <a:t>感谢聆听！</a:t>
            </a:r>
          </a:p>
        </p:txBody>
      </p:sp>
      <p:sp>
        <p:nvSpPr>
          <p:cNvPr id="2" name="文本框 1">
            <a:extLst>
              <a:ext uri="{FF2B5EF4-FFF2-40B4-BE49-F238E27FC236}">
                <a16:creationId xmlns:a16="http://schemas.microsoft.com/office/drawing/2014/main" id="{09DF2E4F-7B07-48AB-9A28-3AEB6EBC07B2}"/>
              </a:ext>
            </a:extLst>
          </p:cNvPr>
          <p:cNvSpPr txBox="1"/>
          <p:nvPr/>
        </p:nvSpPr>
        <p:spPr>
          <a:xfrm>
            <a:off x="5957047" y="3432049"/>
            <a:ext cx="2438488" cy="1183466"/>
          </a:xfrm>
          <a:prstGeom prst="rect">
            <a:avLst/>
          </a:prstGeom>
          <a:noFill/>
        </p:spPr>
        <p:txBody>
          <a:bodyPr wrap="none" rtlCol="0">
            <a:spAutoFit/>
          </a:bodyPr>
          <a:lstStyle/>
          <a:p>
            <a:pPr>
              <a:lnSpc>
                <a:spcPct val="130000"/>
              </a:lnSpc>
            </a:pPr>
            <a:r>
              <a:rPr lang="zh-CN" altLang="en-US" sz="1400" dirty="0">
                <a:solidFill>
                  <a:schemeClr val="bg1"/>
                </a:solidFill>
                <a:latin typeface="Arial" panose="020B0604020202020204" pitchFamily="34" charset="0"/>
                <a:ea typeface="微软雅黑" panose="020B0503020204020204" pitchFamily="34" charset="-122"/>
              </a:rPr>
              <a:t>组长：段皞一</a:t>
            </a:r>
            <a:endParaRPr lang="en-US" altLang="zh-CN" sz="1400" dirty="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a:solidFill>
                  <a:schemeClr val="bg1"/>
                </a:solidFill>
                <a:latin typeface="Arial" panose="020B0604020202020204" pitchFamily="34" charset="0"/>
                <a:ea typeface="微软雅黑" panose="020B0503020204020204" pitchFamily="34" charset="-122"/>
              </a:rPr>
              <a:t>组员：江一帆 刘逸飞 潘静莹</a:t>
            </a:r>
            <a:endParaRPr lang="en-US" altLang="zh-CN" sz="1400" dirty="0">
              <a:solidFill>
                <a:schemeClr val="bg1"/>
              </a:solidFill>
              <a:latin typeface="Arial" panose="020B0604020202020204" pitchFamily="34" charset="0"/>
              <a:ea typeface="微软雅黑" panose="020B0503020204020204" pitchFamily="34" charset="-122"/>
            </a:endParaRPr>
          </a:p>
          <a:p>
            <a:pPr>
              <a:lnSpc>
                <a:spcPct val="130000"/>
              </a:lnSpc>
            </a:pPr>
            <a:r>
              <a:rPr lang="en-US" altLang="zh-CN" sz="1400" dirty="0">
                <a:solidFill>
                  <a:schemeClr val="bg1"/>
                </a:solidFill>
                <a:latin typeface="Arial" panose="020B0604020202020204" pitchFamily="34" charset="0"/>
                <a:ea typeface="微软雅黑" panose="020B0503020204020204" pitchFamily="34" charset="-122"/>
              </a:rPr>
              <a:t>           </a:t>
            </a:r>
            <a:r>
              <a:rPr lang="zh-CN" altLang="en-US" sz="1400" dirty="0">
                <a:solidFill>
                  <a:schemeClr val="bg1"/>
                </a:solidFill>
                <a:latin typeface="Arial" panose="020B0604020202020204" pitchFamily="34" charset="0"/>
                <a:ea typeface="微软雅黑" panose="020B0503020204020204" pitchFamily="34" charset="-122"/>
              </a:rPr>
              <a:t>钱意纯 张佳腾</a:t>
            </a:r>
            <a:endParaRPr lang="en-US" altLang="zh-CN" sz="1400" dirty="0">
              <a:solidFill>
                <a:schemeClr val="bg1"/>
              </a:solidFill>
              <a:latin typeface="Arial" panose="020B0604020202020204" pitchFamily="34" charset="0"/>
              <a:ea typeface="微软雅黑" panose="020B0503020204020204" pitchFamily="34" charset="-122"/>
            </a:endParaRPr>
          </a:p>
          <a:p>
            <a:pPr>
              <a:lnSpc>
                <a:spcPct val="130000"/>
              </a:lnSpc>
            </a:pPr>
            <a:r>
              <a:rPr lang="zh-CN" altLang="en-US" sz="1400" dirty="0">
                <a:solidFill>
                  <a:schemeClr val="bg1"/>
                </a:solidFill>
                <a:latin typeface="Arial" panose="020B0604020202020204" pitchFamily="34" charset="0"/>
                <a:ea typeface="微软雅黑" panose="020B0503020204020204" pitchFamily="34" charset="-122"/>
              </a:rPr>
              <a:t>指导老师：郑远</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70AA757-4BCA-41DD-BD3D-32BB3B8C16E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3540" y="919721"/>
            <a:ext cx="7684920" cy="5018557"/>
          </a:xfrm>
          <a:prstGeom prst="rect">
            <a:avLst/>
          </a:prstGeom>
          <a:noFill/>
          <a:ln>
            <a:noFill/>
          </a:ln>
        </p:spPr>
      </p:pic>
    </p:spTree>
    <p:extLst>
      <p:ext uri="{BB962C8B-B14F-4D97-AF65-F5344CB8AC3E}">
        <p14:creationId xmlns:p14="http://schemas.microsoft.com/office/powerpoint/2010/main" val="3508615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15A58D-C96D-45FA-A693-75E0B06ADD08}"/>
              </a:ext>
            </a:extLst>
          </p:cNvPr>
          <p:cNvSpPr/>
          <p:nvPr/>
        </p:nvSpPr>
        <p:spPr>
          <a:xfrm>
            <a:off x="954741" y="1748118"/>
            <a:ext cx="268941"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E71DC27E-8134-4D05-A605-CD23CFA74AB7}"/>
              </a:ext>
            </a:extLst>
          </p:cNvPr>
          <p:cNvCxnSpPr>
            <a:cxnSpLocks/>
          </p:cNvCxnSpPr>
          <p:nvPr/>
        </p:nvCxnSpPr>
        <p:spPr>
          <a:xfrm>
            <a:off x="997771" y="1878105"/>
            <a:ext cx="89826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3B784552-C6D9-46F7-922A-7A233D65F753}"/>
              </a:ext>
            </a:extLst>
          </p:cNvPr>
          <p:cNvCxnSpPr>
            <a:cxnSpLocks/>
          </p:cNvCxnSpPr>
          <p:nvPr/>
        </p:nvCxnSpPr>
        <p:spPr>
          <a:xfrm flipV="1">
            <a:off x="1896035" y="1233991"/>
            <a:ext cx="0" cy="1272988"/>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12" name="矩形 11">
            <a:extLst>
              <a:ext uri="{FF2B5EF4-FFF2-40B4-BE49-F238E27FC236}">
                <a16:creationId xmlns:a16="http://schemas.microsoft.com/office/drawing/2014/main" id="{E88975F9-20E8-4BA1-9162-B88FA87B3C48}"/>
              </a:ext>
            </a:extLst>
          </p:cNvPr>
          <p:cNvSpPr/>
          <p:nvPr/>
        </p:nvSpPr>
        <p:spPr>
          <a:xfrm>
            <a:off x="2581821" y="2407025"/>
            <a:ext cx="564761" cy="21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F29581A4-0B8B-4681-ABED-6660A0385DD8}"/>
              </a:ext>
            </a:extLst>
          </p:cNvPr>
          <p:cNvCxnSpPr>
            <a:cxnSpLocks/>
          </p:cNvCxnSpPr>
          <p:nvPr/>
        </p:nvCxnSpPr>
        <p:spPr>
          <a:xfrm>
            <a:off x="3146604" y="2504657"/>
            <a:ext cx="1277481"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1" name="连接符: 肘形 20">
            <a:extLst>
              <a:ext uri="{FF2B5EF4-FFF2-40B4-BE49-F238E27FC236}">
                <a16:creationId xmlns:a16="http://schemas.microsoft.com/office/drawing/2014/main" id="{57AF3E42-0B4C-4088-9D32-F91987C2AB6F}"/>
              </a:ext>
            </a:extLst>
          </p:cNvPr>
          <p:cNvCxnSpPr>
            <a:cxnSpLocks/>
          </p:cNvCxnSpPr>
          <p:nvPr/>
        </p:nvCxnSpPr>
        <p:spPr>
          <a:xfrm rot="16200000" flipH="1">
            <a:off x="3805797" y="1449756"/>
            <a:ext cx="819711" cy="416865"/>
          </a:xfrm>
          <a:prstGeom prst="bentConnector3">
            <a:avLst>
              <a:gd name="adj1" fmla="val 99214"/>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8" name="直接连接符 27">
            <a:extLst>
              <a:ext uri="{FF2B5EF4-FFF2-40B4-BE49-F238E27FC236}">
                <a16:creationId xmlns:a16="http://schemas.microsoft.com/office/drawing/2014/main" id="{B0A8031A-D411-42F3-B5FF-F4FD019765A1}"/>
              </a:ext>
            </a:extLst>
          </p:cNvPr>
          <p:cNvCxnSpPr>
            <a:cxnSpLocks/>
          </p:cNvCxnSpPr>
          <p:nvPr/>
        </p:nvCxnSpPr>
        <p:spPr>
          <a:xfrm>
            <a:off x="4536144" y="1246315"/>
            <a:ext cx="1017491" cy="20174"/>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29" name="直接连接符 28">
            <a:extLst>
              <a:ext uri="{FF2B5EF4-FFF2-40B4-BE49-F238E27FC236}">
                <a16:creationId xmlns:a16="http://schemas.microsoft.com/office/drawing/2014/main" id="{8104AD02-3D5E-4B26-9405-120E4945FEDB}"/>
              </a:ext>
            </a:extLst>
          </p:cNvPr>
          <p:cNvCxnSpPr>
            <a:cxnSpLocks/>
          </p:cNvCxnSpPr>
          <p:nvPr/>
        </p:nvCxnSpPr>
        <p:spPr>
          <a:xfrm flipV="1">
            <a:off x="4424085" y="1104899"/>
            <a:ext cx="0" cy="27342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3" name="直接连接符 32">
            <a:extLst>
              <a:ext uri="{FF2B5EF4-FFF2-40B4-BE49-F238E27FC236}">
                <a16:creationId xmlns:a16="http://schemas.microsoft.com/office/drawing/2014/main" id="{337E28D9-9E9C-46F4-9465-147EFBCDFDB9}"/>
              </a:ext>
            </a:extLst>
          </p:cNvPr>
          <p:cNvCxnSpPr>
            <a:cxnSpLocks/>
          </p:cNvCxnSpPr>
          <p:nvPr/>
        </p:nvCxnSpPr>
        <p:spPr>
          <a:xfrm flipV="1">
            <a:off x="4536144" y="1098175"/>
            <a:ext cx="0" cy="27342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35" name="直接连接符 34">
            <a:extLst>
              <a:ext uri="{FF2B5EF4-FFF2-40B4-BE49-F238E27FC236}">
                <a16:creationId xmlns:a16="http://schemas.microsoft.com/office/drawing/2014/main" id="{444FA23E-24F2-42FD-94F4-549ACCE9049D}"/>
              </a:ext>
            </a:extLst>
          </p:cNvPr>
          <p:cNvCxnSpPr>
            <a:cxnSpLocks/>
          </p:cNvCxnSpPr>
          <p:nvPr/>
        </p:nvCxnSpPr>
        <p:spPr>
          <a:xfrm flipV="1">
            <a:off x="5553635" y="1259763"/>
            <a:ext cx="0" cy="27342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36" name="等腰三角形 35">
            <a:extLst>
              <a:ext uri="{FF2B5EF4-FFF2-40B4-BE49-F238E27FC236}">
                <a16:creationId xmlns:a16="http://schemas.microsoft.com/office/drawing/2014/main" id="{ADB63C2C-F68A-47B5-9F92-101B23786265}"/>
              </a:ext>
            </a:extLst>
          </p:cNvPr>
          <p:cNvSpPr/>
          <p:nvPr/>
        </p:nvSpPr>
        <p:spPr>
          <a:xfrm rot="19856148">
            <a:off x="4155149" y="1766050"/>
            <a:ext cx="954738" cy="81971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6C329944-D73C-4E82-84A6-9B12F255DB08}"/>
              </a:ext>
            </a:extLst>
          </p:cNvPr>
          <p:cNvCxnSpPr>
            <a:cxnSpLocks/>
          </p:cNvCxnSpPr>
          <p:nvPr/>
        </p:nvCxnSpPr>
        <p:spPr>
          <a:xfrm flipV="1">
            <a:off x="4016157" y="2496443"/>
            <a:ext cx="0" cy="651185"/>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1" name="直接连接符 40">
            <a:extLst>
              <a:ext uri="{FF2B5EF4-FFF2-40B4-BE49-F238E27FC236}">
                <a16:creationId xmlns:a16="http://schemas.microsoft.com/office/drawing/2014/main" id="{4700CF8C-504F-42EF-883A-EF224FF012FA}"/>
              </a:ext>
            </a:extLst>
          </p:cNvPr>
          <p:cNvCxnSpPr>
            <a:cxnSpLocks/>
          </p:cNvCxnSpPr>
          <p:nvPr/>
        </p:nvCxnSpPr>
        <p:spPr>
          <a:xfrm flipH="1">
            <a:off x="4007220" y="3143818"/>
            <a:ext cx="1580061" cy="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3" name="直接连接符 42">
            <a:extLst>
              <a:ext uri="{FF2B5EF4-FFF2-40B4-BE49-F238E27FC236}">
                <a16:creationId xmlns:a16="http://schemas.microsoft.com/office/drawing/2014/main" id="{1A5C3E83-839F-4705-9540-FFF9A51CC1A6}"/>
              </a:ext>
            </a:extLst>
          </p:cNvPr>
          <p:cNvCxnSpPr>
            <a:cxnSpLocks/>
          </p:cNvCxnSpPr>
          <p:nvPr/>
        </p:nvCxnSpPr>
        <p:spPr>
          <a:xfrm flipH="1">
            <a:off x="5241259" y="2300179"/>
            <a:ext cx="1264054" cy="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45" name="直接连接符 44">
            <a:extLst>
              <a:ext uri="{FF2B5EF4-FFF2-40B4-BE49-F238E27FC236}">
                <a16:creationId xmlns:a16="http://schemas.microsoft.com/office/drawing/2014/main" id="{233E06BA-A4B3-4C69-867B-61324A03B63F}"/>
              </a:ext>
            </a:extLst>
          </p:cNvPr>
          <p:cNvCxnSpPr>
            <a:cxnSpLocks/>
          </p:cNvCxnSpPr>
          <p:nvPr/>
        </p:nvCxnSpPr>
        <p:spPr>
          <a:xfrm flipV="1">
            <a:off x="5579661" y="2296370"/>
            <a:ext cx="0" cy="847448"/>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47" name="矩形 46">
            <a:extLst>
              <a:ext uri="{FF2B5EF4-FFF2-40B4-BE49-F238E27FC236}">
                <a16:creationId xmlns:a16="http://schemas.microsoft.com/office/drawing/2014/main" id="{66045282-BBD0-4AA6-BF76-0DDE3C28AAAC}"/>
              </a:ext>
            </a:extLst>
          </p:cNvPr>
          <p:cNvSpPr/>
          <p:nvPr/>
        </p:nvSpPr>
        <p:spPr>
          <a:xfrm>
            <a:off x="4514869" y="3036244"/>
            <a:ext cx="564761" cy="21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0DDE877-F4E5-466D-B2DB-E6BED341FDCC}"/>
              </a:ext>
            </a:extLst>
          </p:cNvPr>
          <p:cNvSpPr/>
          <p:nvPr/>
        </p:nvSpPr>
        <p:spPr>
          <a:xfrm>
            <a:off x="6243992" y="2161898"/>
            <a:ext cx="268941"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3E9DC3E7-FF7E-4FD2-A7C7-7404EC05A24C}"/>
              </a:ext>
            </a:extLst>
          </p:cNvPr>
          <p:cNvCxnSpPr>
            <a:cxnSpLocks/>
          </p:cNvCxnSpPr>
          <p:nvPr/>
        </p:nvCxnSpPr>
        <p:spPr>
          <a:xfrm flipV="1">
            <a:off x="5079630" y="1658188"/>
            <a:ext cx="0" cy="667427"/>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1" name="直接连接符 50">
            <a:extLst>
              <a:ext uri="{FF2B5EF4-FFF2-40B4-BE49-F238E27FC236}">
                <a16:creationId xmlns:a16="http://schemas.microsoft.com/office/drawing/2014/main" id="{998F4B4B-DEFE-4330-BCAA-41917C5700C3}"/>
              </a:ext>
            </a:extLst>
          </p:cNvPr>
          <p:cNvCxnSpPr>
            <a:cxnSpLocks/>
          </p:cNvCxnSpPr>
          <p:nvPr/>
        </p:nvCxnSpPr>
        <p:spPr>
          <a:xfrm flipV="1">
            <a:off x="4837559" y="1636502"/>
            <a:ext cx="0" cy="667427"/>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2" name="直接连接符 51">
            <a:extLst>
              <a:ext uri="{FF2B5EF4-FFF2-40B4-BE49-F238E27FC236}">
                <a16:creationId xmlns:a16="http://schemas.microsoft.com/office/drawing/2014/main" id="{5A023E6C-7570-49CC-B38D-1DEA2C761C24}"/>
              </a:ext>
            </a:extLst>
          </p:cNvPr>
          <p:cNvCxnSpPr>
            <a:cxnSpLocks/>
          </p:cNvCxnSpPr>
          <p:nvPr/>
        </p:nvCxnSpPr>
        <p:spPr>
          <a:xfrm flipV="1">
            <a:off x="4603348" y="1636504"/>
            <a:ext cx="0" cy="1260784"/>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7" name="直接连接符 56">
            <a:extLst>
              <a:ext uri="{FF2B5EF4-FFF2-40B4-BE49-F238E27FC236}">
                <a16:creationId xmlns:a16="http://schemas.microsoft.com/office/drawing/2014/main" id="{ED729F03-32AE-458A-8278-6DA9CBC518C6}"/>
              </a:ext>
            </a:extLst>
          </p:cNvPr>
          <p:cNvCxnSpPr>
            <a:cxnSpLocks/>
          </p:cNvCxnSpPr>
          <p:nvPr/>
        </p:nvCxnSpPr>
        <p:spPr>
          <a:xfrm flipH="1">
            <a:off x="5401257" y="1529373"/>
            <a:ext cx="304756" cy="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59" name="直接连接符 58">
            <a:extLst>
              <a:ext uri="{FF2B5EF4-FFF2-40B4-BE49-F238E27FC236}">
                <a16:creationId xmlns:a16="http://schemas.microsoft.com/office/drawing/2014/main" id="{FC0FBD06-54FB-49F6-BE55-2C67A430CBCD}"/>
              </a:ext>
            </a:extLst>
          </p:cNvPr>
          <p:cNvCxnSpPr>
            <a:cxnSpLocks/>
          </p:cNvCxnSpPr>
          <p:nvPr/>
        </p:nvCxnSpPr>
        <p:spPr>
          <a:xfrm flipH="1">
            <a:off x="5451373" y="1596213"/>
            <a:ext cx="212143"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60" name="直接连接符 59">
            <a:extLst>
              <a:ext uri="{FF2B5EF4-FFF2-40B4-BE49-F238E27FC236}">
                <a16:creationId xmlns:a16="http://schemas.microsoft.com/office/drawing/2014/main" id="{AC3AB8C7-C7CB-42AA-B867-9A2195A0BC78}"/>
              </a:ext>
            </a:extLst>
          </p:cNvPr>
          <p:cNvCxnSpPr>
            <a:cxnSpLocks/>
          </p:cNvCxnSpPr>
          <p:nvPr/>
        </p:nvCxnSpPr>
        <p:spPr>
          <a:xfrm flipH="1">
            <a:off x="5492438" y="1665808"/>
            <a:ext cx="130012"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66" name="直接连接符 65">
            <a:extLst>
              <a:ext uri="{FF2B5EF4-FFF2-40B4-BE49-F238E27FC236}">
                <a16:creationId xmlns:a16="http://schemas.microsoft.com/office/drawing/2014/main" id="{8236CF75-DA29-4B13-AC7D-815E64707B2F}"/>
              </a:ext>
            </a:extLst>
          </p:cNvPr>
          <p:cNvCxnSpPr>
            <a:cxnSpLocks/>
          </p:cNvCxnSpPr>
          <p:nvPr/>
        </p:nvCxnSpPr>
        <p:spPr>
          <a:xfrm>
            <a:off x="1888415" y="1240132"/>
            <a:ext cx="2538210" cy="1101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67" name="直接连接符 66">
            <a:extLst>
              <a:ext uri="{FF2B5EF4-FFF2-40B4-BE49-F238E27FC236}">
                <a16:creationId xmlns:a16="http://schemas.microsoft.com/office/drawing/2014/main" id="{6CB11950-FD05-4613-9116-C72C5D71B993}"/>
              </a:ext>
            </a:extLst>
          </p:cNvPr>
          <p:cNvCxnSpPr>
            <a:cxnSpLocks/>
          </p:cNvCxnSpPr>
          <p:nvPr/>
        </p:nvCxnSpPr>
        <p:spPr>
          <a:xfrm>
            <a:off x="1888415" y="2504657"/>
            <a:ext cx="898264"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
        <p:nvSpPr>
          <p:cNvPr id="71" name="文本框 70">
            <a:extLst>
              <a:ext uri="{FF2B5EF4-FFF2-40B4-BE49-F238E27FC236}">
                <a16:creationId xmlns:a16="http://schemas.microsoft.com/office/drawing/2014/main" id="{70D97802-441B-4779-BB93-27F076E6EDE7}"/>
              </a:ext>
            </a:extLst>
          </p:cNvPr>
          <p:cNvSpPr txBox="1"/>
          <p:nvPr/>
        </p:nvSpPr>
        <p:spPr>
          <a:xfrm>
            <a:off x="741130" y="1284409"/>
            <a:ext cx="513282"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in</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18B82943-E585-4114-8E64-0080F04B4C70}"/>
              </a:ext>
            </a:extLst>
          </p:cNvPr>
          <p:cNvSpPr/>
          <p:nvPr/>
        </p:nvSpPr>
        <p:spPr>
          <a:xfrm>
            <a:off x="2581843" y="1134037"/>
            <a:ext cx="564761" cy="21514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6416AD6D-CA6C-41B5-80E3-312CFE79DF9C}"/>
              </a:ext>
            </a:extLst>
          </p:cNvPr>
          <p:cNvCxnSpPr/>
          <p:nvPr/>
        </p:nvCxnSpPr>
        <p:spPr>
          <a:xfrm flipV="1">
            <a:off x="2608756" y="962578"/>
            <a:ext cx="564761" cy="561633"/>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sp>
        <p:nvSpPr>
          <p:cNvPr id="74" name="文本框 73">
            <a:extLst>
              <a:ext uri="{FF2B5EF4-FFF2-40B4-BE49-F238E27FC236}">
                <a16:creationId xmlns:a16="http://schemas.microsoft.com/office/drawing/2014/main" id="{702C0A37-5B41-44D3-956A-C8AAF6156418}"/>
              </a:ext>
            </a:extLst>
          </p:cNvPr>
          <p:cNvSpPr txBox="1"/>
          <p:nvPr/>
        </p:nvSpPr>
        <p:spPr>
          <a:xfrm>
            <a:off x="4196298" y="634298"/>
            <a:ext cx="1058303"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C 0.1μF</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文本框 74">
            <a:extLst>
              <a:ext uri="{FF2B5EF4-FFF2-40B4-BE49-F238E27FC236}">
                <a16:creationId xmlns:a16="http://schemas.microsoft.com/office/drawing/2014/main" id="{B2F97B3C-15E4-4842-A029-7E01F19D7FBF}"/>
              </a:ext>
            </a:extLst>
          </p:cNvPr>
          <p:cNvSpPr txBox="1"/>
          <p:nvPr/>
        </p:nvSpPr>
        <p:spPr>
          <a:xfrm>
            <a:off x="2649883" y="1975735"/>
            <a:ext cx="455574"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文本框 75">
            <a:extLst>
              <a:ext uri="{FF2B5EF4-FFF2-40B4-BE49-F238E27FC236}">
                <a16:creationId xmlns:a16="http://schemas.microsoft.com/office/drawing/2014/main" id="{97DF0002-5CAD-4A8B-B71B-760CA7008B82}"/>
              </a:ext>
            </a:extLst>
          </p:cNvPr>
          <p:cNvSpPr txBox="1"/>
          <p:nvPr/>
        </p:nvSpPr>
        <p:spPr>
          <a:xfrm>
            <a:off x="2636414" y="2600097"/>
            <a:ext cx="788999"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10kΩ</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76">
            <a:extLst>
              <a:ext uri="{FF2B5EF4-FFF2-40B4-BE49-F238E27FC236}">
                <a16:creationId xmlns:a16="http://schemas.microsoft.com/office/drawing/2014/main" id="{749558E8-DCEF-4767-8D42-475103EEEA12}"/>
              </a:ext>
            </a:extLst>
          </p:cNvPr>
          <p:cNvSpPr txBox="1"/>
          <p:nvPr/>
        </p:nvSpPr>
        <p:spPr>
          <a:xfrm>
            <a:off x="2588396" y="664435"/>
            <a:ext cx="455574"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文本框 77">
            <a:extLst>
              <a:ext uri="{FF2B5EF4-FFF2-40B4-BE49-F238E27FC236}">
                <a16:creationId xmlns:a16="http://schemas.microsoft.com/office/drawing/2014/main" id="{7CA0FCC5-20C4-4CBE-A8FA-4165883ABE76}"/>
              </a:ext>
            </a:extLst>
          </p:cNvPr>
          <p:cNvSpPr txBox="1"/>
          <p:nvPr/>
        </p:nvSpPr>
        <p:spPr>
          <a:xfrm>
            <a:off x="4619036" y="2622172"/>
            <a:ext cx="455574"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文本框 78">
            <a:extLst>
              <a:ext uri="{FF2B5EF4-FFF2-40B4-BE49-F238E27FC236}">
                <a16:creationId xmlns:a16="http://schemas.microsoft.com/office/drawing/2014/main" id="{EFC138F3-2B51-48B7-91BC-9B07899DA31B}"/>
              </a:ext>
            </a:extLst>
          </p:cNvPr>
          <p:cNvSpPr txBox="1"/>
          <p:nvPr/>
        </p:nvSpPr>
        <p:spPr>
          <a:xfrm>
            <a:off x="4330949" y="3193845"/>
            <a:ext cx="788999"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10kΩ</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文本框 79">
            <a:extLst>
              <a:ext uri="{FF2B5EF4-FFF2-40B4-BE49-F238E27FC236}">
                <a16:creationId xmlns:a16="http://schemas.microsoft.com/office/drawing/2014/main" id="{0DCDCF90-A910-4C7D-8FC8-A3527B3AE1F0}"/>
              </a:ext>
            </a:extLst>
          </p:cNvPr>
          <p:cNvSpPr txBox="1"/>
          <p:nvPr/>
        </p:nvSpPr>
        <p:spPr>
          <a:xfrm>
            <a:off x="4824198" y="1373801"/>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文本框 80">
            <a:extLst>
              <a:ext uri="{FF2B5EF4-FFF2-40B4-BE49-F238E27FC236}">
                <a16:creationId xmlns:a16="http://schemas.microsoft.com/office/drawing/2014/main" id="{5AD62A55-747D-402E-A054-3B0DDF70C232}"/>
              </a:ext>
            </a:extLst>
          </p:cNvPr>
          <p:cNvSpPr txBox="1"/>
          <p:nvPr/>
        </p:nvSpPr>
        <p:spPr>
          <a:xfrm>
            <a:off x="4596905" y="1377391"/>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8</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文本框 81">
            <a:extLst>
              <a:ext uri="{FF2B5EF4-FFF2-40B4-BE49-F238E27FC236}">
                <a16:creationId xmlns:a16="http://schemas.microsoft.com/office/drawing/2014/main" id="{01324C87-C9B6-4077-A9B0-795BB61AC3E7}"/>
              </a:ext>
            </a:extLst>
          </p:cNvPr>
          <p:cNvSpPr txBox="1"/>
          <p:nvPr/>
        </p:nvSpPr>
        <p:spPr>
          <a:xfrm>
            <a:off x="4363025" y="1378391"/>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文本框 82">
            <a:extLst>
              <a:ext uri="{FF2B5EF4-FFF2-40B4-BE49-F238E27FC236}">
                <a16:creationId xmlns:a16="http://schemas.microsoft.com/office/drawing/2014/main" id="{B1E5F5E0-C89B-4851-95B0-B4F57383190D}"/>
              </a:ext>
            </a:extLst>
          </p:cNvPr>
          <p:cNvSpPr txBox="1"/>
          <p:nvPr/>
        </p:nvSpPr>
        <p:spPr>
          <a:xfrm>
            <a:off x="4330949" y="2601561"/>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文本框 83">
            <a:extLst>
              <a:ext uri="{FF2B5EF4-FFF2-40B4-BE49-F238E27FC236}">
                <a16:creationId xmlns:a16="http://schemas.microsoft.com/office/drawing/2014/main" id="{118263C0-6983-4B62-B824-BEFD48BB087F}"/>
              </a:ext>
            </a:extLst>
          </p:cNvPr>
          <p:cNvSpPr txBox="1"/>
          <p:nvPr/>
        </p:nvSpPr>
        <p:spPr>
          <a:xfrm>
            <a:off x="4133961" y="2067641"/>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文本框 84">
            <a:extLst>
              <a:ext uri="{FF2B5EF4-FFF2-40B4-BE49-F238E27FC236}">
                <a16:creationId xmlns:a16="http://schemas.microsoft.com/office/drawing/2014/main" id="{B5159C1A-2A3C-45B9-9CA3-82CF8F7C8DBE}"/>
              </a:ext>
            </a:extLst>
          </p:cNvPr>
          <p:cNvSpPr txBox="1"/>
          <p:nvPr/>
        </p:nvSpPr>
        <p:spPr>
          <a:xfrm>
            <a:off x="4131621" y="1627045"/>
            <a:ext cx="312906"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CCB125D4-FE3C-4DC6-A672-ECD872D174C5}"/>
              </a:ext>
            </a:extLst>
          </p:cNvPr>
          <p:cNvSpPr txBox="1"/>
          <p:nvPr/>
        </p:nvSpPr>
        <p:spPr>
          <a:xfrm>
            <a:off x="4392036" y="1810913"/>
            <a:ext cx="330540" cy="452496"/>
          </a:xfrm>
          <a:prstGeom prst="rect">
            <a:avLst/>
          </a:prstGeom>
          <a:noFill/>
        </p:spPr>
        <p:txBody>
          <a:bodyPr wrap="none" rtlCol="0">
            <a:spAutoFit/>
          </a:bodyPr>
          <a:lstStyle/>
          <a:p>
            <a:pPr>
              <a:lnSpc>
                <a:spcPct val="130000"/>
              </a:lnSpc>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30A6A95E-1803-4E43-9453-BABD0F189B2D}"/>
              </a:ext>
            </a:extLst>
          </p:cNvPr>
          <p:cNvSpPr txBox="1"/>
          <p:nvPr/>
        </p:nvSpPr>
        <p:spPr>
          <a:xfrm>
            <a:off x="4392035" y="2175905"/>
            <a:ext cx="269626" cy="452496"/>
          </a:xfrm>
          <a:prstGeom prst="rect">
            <a:avLst/>
          </a:prstGeom>
          <a:noFill/>
        </p:spPr>
        <p:txBody>
          <a:bodyPr wrap="none" rtlCol="0">
            <a:spAutoFit/>
          </a:bodyPr>
          <a:lstStyle/>
          <a:p>
            <a:pPr>
              <a:lnSpc>
                <a:spcPct val="130000"/>
              </a:lnSpc>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文本框 87">
            <a:extLst>
              <a:ext uri="{FF2B5EF4-FFF2-40B4-BE49-F238E27FC236}">
                <a16:creationId xmlns:a16="http://schemas.microsoft.com/office/drawing/2014/main" id="{0B8E1C87-4611-4909-B64E-9590CE4D88CD}"/>
              </a:ext>
            </a:extLst>
          </p:cNvPr>
          <p:cNvSpPr txBox="1"/>
          <p:nvPr/>
        </p:nvSpPr>
        <p:spPr>
          <a:xfrm>
            <a:off x="6118454" y="1689116"/>
            <a:ext cx="607859" cy="452496"/>
          </a:xfrm>
          <a:prstGeom prst="rect">
            <a:avLst/>
          </a:prstGeom>
          <a:noFill/>
        </p:spPr>
        <p:txBody>
          <a:bodyPr wrap="none" rtlCol="0">
            <a:spAutoFit/>
          </a:bodyPr>
          <a:lstStyle/>
          <a:p>
            <a:pPr>
              <a:lnSpc>
                <a:spcPct val="130000"/>
              </a:lnSpc>
            </a:pPr>
            <a:r>
              <a:rPr lang="en-US" altLang="zh-CN" sz="20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U</a:t>
            </a:r>
            <a:r>
              <a:rPr lang="en-US" altLang="zh-CN"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out</a:t>
            </a:r>
            <a:endParaRPr lang="zh-CN" altLang="en-US" sz="2000" b="1" baseline="-2500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29112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7" name="文本框 6"/>
          <p:cNvSpPr txBox="1"/>
          <p:nvPr/>
        </p:nvSpPr>
        <p:spPr>
          <a:xfrm>
            <a:off x="4499454" y="3335876"/>
            <a:ext cx="3193092"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背景知识</a:t>
            </a:r>
            <a:endParaRPr lang="zh-CN" altLang="en-US" sz="3200" dirty="0">
              <a:solidFill>
                <a:schemeClr val="bg1"/>
              </a:solidFill>
              <a:cs typeface="+mn-ea"/>
              <a:sym typeface="+mn-lt"/>
            </a:endParaRPr>
          </a:p>
        </p:txBody>
      </p:sp>
      <p:sp>
        <p:nvSpPr>
          <p:cNvPr id="9" name="文本框 8"/>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01</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405203" y="2176071"/>
            <a:ext cx="9381594" cy="3296228"/>
            <a:chOff x="1828506" y="2310315"/>
            <a:chExt cx="9028179" cy="3172055"/>
          </a:xfrm>
          <a:solidFill>
            <a:schemeClr val="accent2"/>
          </a:solidFill>
        </p:grpSpPr>
        <p:grpSp>
          <p:nvGrpSpPr>
            <p:cNvPr id="3" name="组合 2"/>
            <p:cNvGrpSpPr/>
            <p:nvPr/>
          </p:nvGrpSpPr>
          <p:grpSpPr>
            <a:xfrm>
              <a:off x="1841545" y="3739149"/>
              <a:ext cx="9015140" cy="284030"/>
              <a:chOff x="2189888" y="2926349"/>
              <a:chExt cx="9015140" cy="284030"/>
            </a:xfrm>
            <a:grpFill/>
          </p:grpSpPr>
          <p:sp>
            <p:nvSpPr>
              <p:cNvPr id="127" name="Freeform 20"/>
              <p:cNvSpPr>
                <a:spLocks noChangeArrowheads="1"/>
              </p:cNvSpPr>
              <p:nvPr/>
            </p:nvSpPr>
            <p:spPr bwMode="auto">
              <a:xfrm>
                <a:off x="4136958" y="2961039"/>
                <a:ext cx="245558" cy="249340"/>
              </a:xfrm>
              <a:custGeom>
                <a:avLst/>
                <a:gdLst>
                  <a:gd name="T0" fmla="*/ 469 w 497"/>
                  <a:gd name="T1" fmla="*/ 8 h 505"/>
                  <a:gd name="T2" fmla="*/ 469 w 497"/>
                  <a:gd name="T3" fmla="*/ 8 h 505"/>
                  <a:gd name="T4" fmla="*/ 452 w 497"/>
                  <a:gd name="T5" fmla="*/ 0 h 505"/>
                  <a:gd name="T6" fmla="*/ 443 w 497"/>
                  <a:gd name="T7" fmla="*/ 17 h 505"/>
                  <a:gd name="T8" fmla="*/ 381 w 497"/>
                  <a:gd name="T9" fmla="*/ 168 h 505"/>
                  <a:gd name="T10" fmla="*/ 372 w 497"/>
                  <a:gd name="T11" fmla="*/ 141 h 505"/>
                  <a:gd name="T12" fmla="*/ 346 w 497"/>
                  <a:gd name="T13" fmla="*/ 132 h 505"/>
                  <a:gd name="T14" fmla="*/ 265 w 497"/>
                  <a:gd name="T15" fmla="*/ 132 h 505"/>
                  <a:gd name="T16" fmla="*/ 240 w 497"/>
                  <a:gd name="T17" fmla="*/ 141 h 505"/>
                  <a:gd name="T18" fmla="*/ 9 w 497"/>
                  <a:gd name="T19" fmla="*/ 300 h 505"/>
                  <a:gd name="T20" fmla="*/ 9 w 497"/>
                  <a:gd name="T21" fmla="*/ 336 h 505"/>
                  <a:gd name="T22" fmla="*/ 106 w 497"/>
                  <a:gd name="T23" fmla="*/ 486 h 505"/>
                  <a:gd name="T24" fmla="*/ 142 w 497"/>
                  <a:gd name="T25" fmla="*/ 495 h 505"/>
                  <a:gd name="T26" fmla="*/ 372 w 497"/>
                  <a:gd name="T27" fmla="*/ 327 h 505"/>
                  <a:gd name="T28" fmla="*/ 390 w 497"/>
                  <a:gd name="T29" fmla="*/ 309 h 505"/>
                  <a:gd name="T30" fmla="*/ 416 w 497"/>
                  <a:gd name="T31" fmla="*/ 229 h 505"/>
                  <a:gd name="T32" fmla="*/ 408 w 497"/>
                  <a:gd name="T33" fmla="*/ 203 h 505"/>
                  <a:gd name="T34" fmla="*/ 399 w 497"/>
                  <a:gd name="T35" fmla="*/ 185 h 505"/>
                  <a:gd name="T36" fmla="*/ 469 w 497"/>
                  <a:gd name="T37" fmla="*/ 8 h 505"/>
                  <a:gd name="T38" fmla="*/ 363 w 497"/>
                  <a:gd name="T39" fmla="*/ 247 h 505"/>
                  <a:gd name="T40" fmla="*/ 363 w 497"/>
                  <a:gd name="T41" fmla="*/ 247 h 505"/>
                  <a:gd name="T42" fmla="*/ 310 w 497"/>
                  <a:gd name="T43" fmla="*/ 229 h 505"/>
                  <a:gd name="T44" fmla="*/ 319 w 497"/>
                  <a:gd name="T45" fmla="*/ 176 h 505"/>
                  <a:gd name="T46" fmla="*/ 363 w 497"/>
                  <a:gd name="T47" fmla="*/ 176 h 505"/>
                  <a:gd name="T48" fmla="*/ 355 w 497"/>
                  <a:gd name="T49" fmla="*/ 185 h 505"/>
                  <a:gd name="T50" fmla="*/ 346 w 497"/>
                  <a:gd name="T51" fmla="*/ 203 h 505"/>
                  <a:gd name="T52" fmla="*/ 355 w 497"/>
                  <a:gd name="T53" fmla="*/ 212 h 505"/>
                  <a:gd name="T54" fmla="*/ 363 w 497"/>
                  <a:gd name="T55" fmla="*/ 212 h 505"/>
                  <a:gd name="T56" fmla="*/ 381 w 497"/>
                  <a:gd name="T57" fmla="*/ 203 h 505"/>
                  <a:gd name="T58" fmla="*/ 363 w 497"/>
                  <a:gd name="T59" fmla="*/ 24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505">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8" name="Freeform 24"/>
              <p:cNvSpPr>
                <a:spLocks noChangeArrowheads="1"/>
              </p:cNvSpPr>
              <p:nvPr/>
            </p:nvSpPr>
            <p:spPr bwMode="auto">
              <a:xfrm>
                <a:off x="4621552" y="2987058"/>
                <a:ext cx="245556" cy="195137"/>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9" name="Freeform 25"/>
              <p:cNvSpPr>
                <a:spLocks noChangeArrowheads="1"/>
              </p:cNvSpPr>
              <p:nvPr/>
            </p:nvSpPr>
            <p:spPr bwMode="auto">
              <a:xfrm>
                <a:off x="7114062" y="2969712"/>
                <a:ext cx="169499" cy="236332"/>
              </a:xfrm>
              <a:custGeom>
                <a:avLst/>
                <a:gdLst>
                  <a:gd name="T0" fmla="*/ 195 w 346"/>
                  <a:gd name="T1" fmla="*/ 0 h 479"/>
                  <a:gd name="T2" fmla="*/ 195 w 346"/>
                  <a:gd name="T3" fmla="*/ 0 h 479"/>
                  <a:gd name="T4" fmla="*/ 160 w 346"/>
                  <a:gd name="T5" fmla="*/ 0 h 479"/>
                  <a:gd name="T6" fmla="*/ 160 w 346"/>
                  <a:gd name="T7" fmla="*/ 328 h 479"/>
                  <a:gd name="T8" fmla="*/ 80 w 346"/>
                  <a:gd name="T9" fmla="*/ 328 h 479"/>
                  <a:gd name="T10" fmla="*/ 10 w 346"/>
                  <a:gd name="T11" fmla="*/ 425 h 479"/>
                  <a:gd name="T12" fmla="*/ 124 w 346"/>
                  <a:gd name="T13" fmla="*/ 461 h 479"/>
                  <a:gd name="T14" fmla="*/ 195 w 346"/>
                  <a:gd name="T15" fmla="*/ 372 h 479"/>
                  <a:gd name="T16" fmla="*/ 195 w 346"/>
                  <a:gd name="T17" fmla="*/ 106 h 479"/>
                  <a:gd name="T18" fmla="*/ 257 w 346"/>
                  <a:gd name="T19" fmla="*/ 230 h 479"/>
                  <a:gd name="T20" fmla="*/ 275 w 346"/>
                  <a:gd name="T21" fmla="*/ 230 h 479"/>
                  <a:gd name="T22" fmla="*/ 195 w 346"/>
                  <a:gd name="T2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0" name="Freeform 26"/>
              <p:cNvSpPr>
                <a:spLocks noChangeArrowheads="1"/>
              </p:cNvSpPr>
              <p:nvPr/>
            </p:nvSpPr>
            <p:spPr bwMode="auto">
              <a:xfrm>
                <a:off x="5621164" y="2982722"/>
                <a:ext cx="210787" cy="214649"/>
              </a:xfrm>
              <a:custGeom>
                <a:avLst/>
                <a:gdLst>
                  <a:gd name="T0" fmla="*/ 256 w 426"/>
                  <a:gd name="T1" fmla="*/ 265 h 435"/>
                  <a:gd name="T2" fmla="*/ 256 w 426"/>
                  <a:gd name="T3" fmla="*/ 265 h 435"/>
                  <a:gd name="T4" fmla="*/ 0 w 426"/>
                  <a:gd name="T5" fmla="*/ 301 h 435"/>
                  <a:gd name="T6" fmla="*/ 35 w 426"/>
                  <a:gd name="T7" fmla="*/ 345 h 435"/>
                  <a:gd name="T8" fmla="*/ 346 w 426"/>
                  <a:gd name="T9" fmla="*/ 345 h 435"/>
                  <a:gd name="T10" fmla="*/ 346 w 426"/>
                  <a:gd name="T11" fmla="*/ 35 h 435"/>
                  <a:gd name="T12" fmla="*/ 292 w 426"/>
                  <a:gd name="T13" fmla="*/ 0 h 435"/>
                  <a:gd name="T14" fmla="*/ 256 w 426"/>
                  <a:gd name="T15" fmla="*/ 26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35">
                    <a:moveTo>
                      <a:pt x="256" y="265"/>
                    </a:moveTo>
                    <a:lnTo>
                      <a:pt x="256" y="265"/>
                    </a:lnTo>
                    <a:cubicBezTo>
                      <a:pt x="186" y="336"/>
                      <a:pt x="80" y="345"/>
                      <a:pt x="0" y="301"/>
                    </a:cubicBezTo>
                    <a:cubicBezTo>
                      <a:pt x="9" y="319"/>
                      <a:pt x="17" y="328"/>
                      <a:pt x="35" y="345"/>
                    </a:cubicBezTo>
                    <a:cubicBezTo>
                      <a:pt x="124" y="434"/>
                      <a:pt x="256" y="434"/>
                      <a:pt x="346" y="345"/>
                    </a:cubicBezTo>
                    <a:cubicBezTo>
                      <a:pt x="425" y="256"/>
                      <a:pt x="425" y="124"/>
                      <a:pt x="346" y="35"/>
                    </a:cubicBezTo>
                    <a:cubicBezTo>
                      <a:pt x="328" y="26"/>
                      <a:pt x="310" y="9"/>
                      <a:pt x="292" y="0"/>
                    </a:cubicBezTo>
                    <a:cubicBezTo>
                      <a:pt x="346" y="88"/>
                      <a:pt x="328" y="194"/>
                      <a:pt x="256" y="265"/>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1" name="Freeform 27"/>
              <p:cNvSpPr>
                <a:spLocks noChangeArrowheads="1"/>
              </p:cNvSpPr>
              <p:nvPr/>
            </p:nvSpPr>
            <p:spPr bwMode="auto">
              <a:xfrm>
                <a:off x="6088373" y="2982722"/>
                <a:ext cx="249903" cy="195137"/>
              </a:xfrm>
              <a:custGeom>
                <a:avLst/>
                <a:gdLst>
                  <a:gd name="T0" fmla="*/ 434 w 506"/>
                  <a:gd name="T1" fmla="*/ 70 h 399"/>
                  <a:gd name="T2" fmla="*/ 434 w 506"/>
                  <a:gd name="T3" fmla="*/ 70 h 399"/>
                  <a:gd name="T4" fmla="*/ 168 w 506"/>
                  <a:gd name="T5" fmla="*/ 35 h 399"/>
                  <a:gd name="T6" fmla="*/ 9 w 506"/>
                  <a:gd name="T7" fmla="*/ 221 h 399"/>
                  <a:gd name="T8" fmla="*/ 195 w 506"/>
                  <a:gd name="T9" fmla="*/ 398 h 399"/>
                  <a:gd name="T10" fmla="*/ 381 w 506"/>
                  <a:gd name="T11" fmla="*/ 310 h 399"/>
                  <a:gd name="T12" fmla="*/ 363 w 506"/>
                  <a:gd name="T13" fmla="*/ 212 h 399"/>
                  <a:gd name="T14" fmla="*/ 469 w 506"/>
                  <a:gd name="T15" fmla="*/ 203 h 399"/>
                  <a:gd name="T16" fmla="*/ 434 w 506"/>
                  <a:gd name="T17" fmla="*/ 70 h 399"/>
                  <a:gd name="T18" fmla="*/ 274 w 506"/>
                  <a:gd name="T19" fmla="*/ 301 h 399"/>
                  <a:gd name="T20" fmla="*/ 274 w 506"/>
                  <a:gd name="T21" fmla="*/ 301 h 399"/>
                  <a:gd name="T22" fmla="*/ 239 w 506"/>
                  <a:gd name="T23" fmla="*/ 265 h 399"/>
                  <a:gd name="T24" fmla="*/ 274 w 506"/>
                  <a:gd name="T25" fmla="*/ 230 h 399"/>
                  <a:gd name="T26" fmla="*/ 309 w 506"/>
                  <a:gd name="T27" fmla="*/ 265 h 399"/>
                  <a:gd name="T28" fmla="*/ 274 w 506"/>
                  <a:gd name="T29" fmla="*/ 3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2" name="Freeform 28"/>
              <p:cNvSpPr>
                <a:spLocks noChangeArrowheads="1"/>
              </p:cNvSpPr>
              <p:nvPr/>
            </p:nvSpPr>
            <p:spPr bwMode="auto">
              <a:xfrm>
                <a:off x="6581661" y="2974049"/>
                <a:ext cx="245556" cy="205977"/>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3" name="Freeform 29"/>
              <p:cNvSpPr>
                <a:spLocks noChangeArrowheads="1"/>
              </p:cNvSpPr>
              <p:nvPr/>
            </p:nvSpPr>
            <p:spPr bwMode="auto">
              <a:xfrm>
                <a:off x="3656710" y="2969712"/>
                <a:ext cx="219479" cy="227658"/>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4" name="Freeform 61"/>
              <p:cNvSpPr>
                <a:spLocks noChangeArrowheads="1"/>
              </p:cNvSpPr>
              <p:nvPr/>
            </p:nvSpPr>
            <p:spPr bwMode="auto">
              <a:xfrm>
                <a:off x="10500954" y="3028962"/>
                <a:ext cx="184712" cy="143100"/>
              </a:xfrm>
              <a:custGeom>
                <a:avLst/>
                <a:gdLst>
                  <a:gd name="T0" fmla="*/ 54 w 374"/>
                  <a:gd name="T1" fmla="*/ 221 h 293"/>
                  <a:gd name="T2" fmla="*/ 54 w 374"/>
                  <a:gd name="T3" fmla="*/ 221 h 293"/>
                  <a:gd name="T4" fmla="*/ 248 w 374"/>
                  <a:gd name="T5" fmla="*/ 221 h 293"/>
                  <a:gd name="T6" fmla="*/ 248 w 374"/>
                  <a:gd name="T7" fmla="*/ 292 h 293"/>
                  <a:gd name="T8" fmla="*/ 373 w 374"/>
                  <a:gd name="T9" fmla="*/ 186 h 293"/>
                  <a:gd name="T10" fmla="*/ 248 w 374"/>
                  <a:gd name="T11" fmla="*/ 71 h 293"/>
                  <a:gd name="T12" fmla="*/ 248 w 374"/>
                  <a:gd name="T13" fmla="*/ 150 h 293"/>
                  <a:gd name="T14" fmla="*/ 71 w 374"/>
                  <a:gd name="T15" fmla="*/ 150 h 293"/>
                  <a:gd name="T16" fmla="*/ 71 w 374"/>
                  <a:gd name="T17" fmla="*/ 0 h 293"/>
                  <a:gd name="T18" fmla="*/ 0 w 374"/>
                  <a:gd name="T19" fmla="*/ 0 h 293"/>
                  <a:gd name="T20" fmla="*/ 0 w 374"/>
                  <a:gd name="T21" fmla="*/ 168 h 293"/>
                  <a:gd name="T22" fmla="*/ 54 w 374"/>
                  <a:gd name="T23" fmla="*/ 22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293">
                    <a:moveTo>
                      <a:pt x="54" y="221"/>
                    </a:moveTo>
                    <a:lnTo>
                      <a:pt x="54" y="221"/>
                    </a:lnTo>
                    <a:cubicBezTo>
                      <a:pt x="248" y="221"/>
                      <a:pt x="248" y="221"/>
                      <a:pt x="248" y="221"/>
                    </a:cubicBezTo>
                    <a:cubicBezTo>
                      <a:pt x="248" y="292"/>
                      <a:pt x="248" y="292"/>
                      <a:pt x="248" y="292"/>
                    </a:cubicBezTo>
                    <a:cubicBezTo>
                      <a:pt x="373" y="186"/>
                      <a:pt x="373" y="186"/>
                      <a:pt x="373" y="186"/>
                    </a:cubicBezTo>
                    <a:cubicBezTo>
                      <a:pt x="248" y="71"/>
                      <a:pt x="248" y="71"/>
                      <a:pt x="248" y="71"/>
                    </a:cubicBezTo>
                    <a:cubicBezTo>
                      <a:pt x="248" y="150"/>
                      <a:pt x="248" y="150"/>
                      <a:pt x="248" y="150"/>
                    </a:cubicBezTo>
                    <a:cubicBezTo>
                      <a:pt x="71" y="150"/>
                      <a:pt x="71" y="150"/>
                      <a:pt x="71" y="150"/>
                    </a:cubicBezTo>
                    <a:cubicBezTo>
                      <a:pt x="71" y="0"/>
                      <a:pt x="71" y="0"/>
                      <a:pt x="71" y="0"/>
                    </a:cubicBezTo>
                    <a:cubicBezTo>
                      <a:pt x="0" y="0"/>
                      <a:pt x="0" y="0"/>
                      <a:pt x="0" y="0"/>
                    </a:cubicBezTo>
                    <a:cubicBezTo>
                      <a:pt x="0" y="168"/>
                      <a:pt x="0" y="168"/>
                      <a:pt x="0" y="168"/>
                    </a:cubicBezTo>
                    <a:cubicBezTo>
                      <a:pt x="0" y="195"/>
                      <a:pt x="27" y="221"/>
                      <a:pt x="54" y="221"/>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5" name="Freeform 65"/>
              <p:cNvSpPr>
                <a:spLocks noChangeArrowheads="1"/>
              </p:cNvSpPr>
              <p:nvPr/>
            </p:nvSpPr>
            <p:spPr bwMode="auto">
              <a:xfrm>
                <a:off x="2683175" y="2982722"/>
                <a:ext cx="206441" cy="205977"/>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6" name="Freeform 67"/>
              <p:cNvSpPr>
                <a:spLocks noChangeArrowheads="1"/>
              </p:cNvSpPr>
              <p:nvPr/>
            </p:nvSpPr>
            <p:spPr bwMode="auto">
              <a:xfrm>
                <a:off x="2189888" y="2926349"/>
                <a:ext cx="223827" cy="262350"/>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7" name="Freeform 73"/>
              <p:cNvSpPr>
                <a:spLocks noChangeArrowheads="1"/>
              </p:cNvSpPr>
              <p:nvPr/>
            </p:nvSpPr>
            <p:spPr bwMode="auto">
              <a:xfrm>
                <a:off x="9998975" y="3028962"/>
                <a:ext cx="210787" cy="143100"/>
              </a:xfrm>
              <a:custGeom>
                <a:avLst/>
                <a:gdLst>
                  <a:gd name="T0" fmla="*/ 372 w 427"/>
                  <a:gd name="T1" fmla="*/ 53 h 293"/>
                  <a:gd name="T2" fmla="*/ 372 w 427"/>
                  <a:gd name="T3" fmla="*/ 53 h 293"/>
                  <a:gd name="T4" fmla="*/ 107 w 427"/>
                  <a:gd name="T5" fmla="*/ 53 h 293"/>
                  <a:gd name="T6" fmla="*/ 107 w 427"/>
                  <a:gd name="T7" fmla="*/ 0 h 293"/>
                  <a:gd name="T8" fmla="*/ 0 w 427"/>
                  <a:gd name="T9" fmla="*/ 89 h 293"/>
                  <a:gd name="T10" fmla="*/ 107 w 427"/>
                  <a:gd name="T11" fmla="*/ 177 h 293"/>
                  <a:gd name="T12" fmla="*/ 107 w 427"/>
                  <a:gd name="T13" fmla="*/ 124 h 293"/>
                  <a:gd name="T14" fmla="*/ 354 w 427"/>
                  <a:gd name="T15" fmla="*/ 124 h 293"/>
                  <a:gd name="T16" fmla="*/ 354 w 427"/>
                  <a:gd name="T17" fmla="*/ 221 h 293"/>
                  <a:gd name="T18" fmla="*/ 27 w 427"/>
                  <a:gd name="T19" fmla="*/ 221 h 293"/>
                  <a:gd name="T20" fmla="*/ 27 w 427"/>
                  <a:gd name="T21" fmla="*/ 292 h 293"/>
                  <a:gd name="T22" fmla="*/ 372 w 427"/>
                  <a:gd name="T23" fmla="*/ 292 h 293"/>
                  <a:gd name="T24" fmla="*/ 426 w 427"/>
                  <a:gd name="T25" fmla="*/ 248 h 293"/>
                  <a:gd name="T26" fmla="*/ 426 w 427"/>
                  <a:gd name="T27" fmla="*/ 97 h 293"/>
                  <a:gd name="T28" fmla="*/ 372 w 427"/>
                  <a:gd name="T29" fmla="*/ 5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293">
                    <a:moveTo>
                      <a:pt x="372" y="53"/>
                    </a:moveTo>
                    <a:lnTo>
                      <a:pt x="372" y="53"/>
                    </a:lnTo>
                    <a:cubicBezTo>
                      <a:pt x="107" y="53"/>
                      <a:pt x="107" y="53"/>
                      <a:pt x="107" y="53"/>
                    </a:cubicBezTo>
                    <a:cubicBezTo>
                      <a:pt x="107" y="0"/>
                      <a:pt x="107" y="0"/>
                      <a:pt x="107" y="0"/>
                    </a:cubicBezTo>
                    <a:cubicBezTo>
                      <a:pt x="0" y="89"/>
                      <a:pt x="0" y="89"/>
                      <a:pt x="0" y="89"/>
                    </a:cubicBezTo>
                    <a:cubicBezTo>
                      <a:pt x="107" y="177"/>
                      <a:pt x="107" y="177"/>
                      <a:pt x="107" y="177"/>
                    </a:cubicBezTo>
                    <a:cubicBezTo>
                      <a:pt x="107" y="124"/>
                      <a:pt x="107" y="124"/>
                      <a:pt x="107" y="124"/>
                    </a:cubicBezTo>
                    <a:cubicBezTo>
                      <a:pt x="354" y="124"/>
                      <a:pt x="354" y="124"/>
                      <a:pt x="354" y="124"/>
                    </a:cubicBezTo>
                    <a:cubicBezTo>
                      <a:pt x="354" y="221"/>
                      <a:pt x="354" y="221"/>
                      <a:pt x="354" y="221"/>
                    </a:cubicBezTo>
                    <a:cubicBezTo>
                      <a:pt x="27" y="221"/>
                      <a:pt x="27" y="221"/>
                      <a:pt x="27" y="221"/>
                    </a:cubicBezTo>
                    <a:cubicBezTo>
                      <a:pt x="27" y="292"/>
                      <a:pt x="27" y="292"/>
                      <a:pt x="27" y="292"/>
                    </a:cubicBezTo>
                    <a:cubicBezTo>
                      <a:pt x="372" y="292"/>
                      <a:pt x="372" y="292"/>
                      <a:pt x="372" y="292"/>
                    </a:cubicBezTo>
                    <a:cubicBezTo>
                      <a:pt x="399" y="292"/>
                      <a:pt x="426" y="274"/>
                      <a:pt x="426" y="248"/>
                    </a:cubicBezTo>
                    <a:cubicBezTo>
                      <a:pt x="426" y="97"/>
                      <a:pt x="426" y="97"/>
                      <a:pt x="426" y="97"/>
                    </a:cubicBezTo>
                    <a:cubicBezTo>
                      <a:pt x="426" y="71"/>
                      <a:pt x="399" y="53"/>
                      <a:pt x="372" y="53"/>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8" name="Freeform 77"/>
              <p:cNvSpPr>
                <a:spLocks noChangeArrowheads="1"/>
              </p:cNvSpPr>
              <p:nvPr/>
            </p:nvSpPr>
            <p:spPr bwMode="auto">
              <a:xfrm>
                <a:off x="9492649" y="2998607"/>
                <a:ext cx="245558" cy="205978"/>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9" name="Freeform 101"/>
              <p:cNvSpPr>
                <a:spLocks noChangeArrowheads="1"/>
              </p:cNvSpPr>
              <p:nvPr/>
            </p:nvSpPr>
            <p:spPr bwMode="auto">
              <a:xfrm>
                <a:off x="8533076" y="2991394"/>
                <a:ext cx="245556" cy="188631"/>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0" name="Freeform 102"/>
              <p:cNvSpPr>
                <a:spLocks noChangeArrowheads="1"/>
              </p:cNvSpPr>
              <p:nvPr/>
            </p:nvSpPr>
            <p:spPr bwMode="auto">
              <a:xfrm>
                <a:off x="3154731" y="2974049"/>
                <a:ext cx="245558" cy="21898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1" name="Freeform 103"/>
              <p:cNvSpPr>
                <a:spLocks noChangeArrowheads="1"/>
              </p:cNvSpPr>
              <p:nvPr/>
            </p:nvSpPr>
            <p:spPr bwMode="auto">
              <a:xfrm>
                <a:off x="7581272" y="2965377"/>
                <a:ext cx="189056" cy="240668"/>
              </a:xfrm>
              <a:custGeom>
                <a:avLst/>
                <a:gdLst>
                  <a:gd name="T0" fmla="*/ 116 w 383"/>
                  <a:gd name="T1" fmla="*/ 62 h 488"/>
                  <a:gd name="T2" fmla="*/ 116 w 383"/>
                  <a:gd name="T3" fmla="*/ 62 h 488"/>
                  <a:gd name="T4" fmla="*/ 116 w 383"/>
                  <a:gd name="T5" fmla="*/ 355 h 488"/>
                  <a:gd name="T6" fmla="*/ 63 w 383"/>
                  <a:gd name="T7" fmla="*/ 364 h 488"/>
                  <a:gd name="T8" fmla="*/ 18 w 383"/>
                  <a:gd name="T9" fmla="*/ 443 h 488"/>
                  <a:gd name="T10" fmla="*/ 98 w 383"/>
                  <a:gd name="T11" fmla="*/ 470 h 488"/>
                  <a:gd name="T12" fmla="*/ 160 w 383"/>
                  <a:gd name="T13" fmla="*/ 399 h 488"/>
                  <a:gd name="T14" fmla="*/ 160 w 383"/>
                  <a:gd name="T15" fmla="*/ 160 h 488"/>
                  <a:gd name="T16" fmla="*/ 337 w 383"/>
                  <a:gd name="T17" fmla="*/ 115 h 488"/>
                  <a:gd name="T18" fmla="*/ 337 w 383"/>
                  <a:gd name="T19" fmla="*/ 311 h 488"/>
                  <a:gd name="T20" fmla="*/ 284 w 383"/>
                  <a:gd name="T21" fmla="*/ 311 h 488"/>
                  <a:gd name="T22" fmla="*/ 239 w 383"/>
                  <a:gd name="T23" fmla="*/ 399 h 488"/>
                  <a:gd name="T24" fmla="*/ 319 w 383"/>
                  <a:gd name="T25" fmla="*/ 425 h 488"/>
                  <a:gd name="T26" fmla="*/ 382 w 383"/>
                  <a:gd name="T27" fmla="*/ 355 h 488"/>
                  <a:gd name="T28" fmla="*/ 382 w 383"/>
                  <a:gd name="T29" fmla="*/ 0 h 488"/>
                  <a:gd name="T30" fmla="*/ 116 w 383"/>
                  <a:gd name="T31" fmla="*/ 6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2" name="Freeform 114"/>
              <p:cNvSpPr>
                <a:spLocks noChangeArrowheads="1"/>
              </p:cNvSpPr>
              <p:nvPr/>
            </p:nvSpPr>
            <p:spPr bwMode="auto">
              <a:xfrm>
                <a:off x="8052827" y="2965377"/>
                <a:ext cx="228173" cy="240668"/>
              </a:xfrm>
              <a:custGeom>
                <a:avLst/>
                <a:gdLst>
                  <a:gd name="T0" fmla="*/ 443 w 462"/>
                  <a:gd name="T1" fmla="*/ 301 h 488"/>
                  <a:gd name="T2" fmla="*/ 443 w 462"/>
                  <a:gd name="T3" fmla="*/ 301 h 488"/>
                  <a:gd name="T4" fmla="*/ 408 w 462"/>
                  <a:gd name="T5" fmla="*/ 266 h 488"/>
                  <a:gd name="T6" fmla="*/ 408 w 462"/>
                  <a:gd name="T7" fmla="*/ 221 h 488"/>
                  <a:gd name="T8" fmla="*/ 443 w 462"/>
                  <a:gd name="T9" fmla="*/ 186 h 488"/>
                  <a:gd name="T10" fmla="*/ 443 w 462"/>
                  <a:gd name="T11" fmla="*/ 160 h 488"/>
                  <a:gd name="T12" fmla="*/ 381 w 462"/>
                  <a:gd name="T13" fmla="*/ 151 h 488"/>
                  <a:gd name="T14" fmla="*/ 364 w 462"/>
                  <a:gd name="T15" fmla="*/ 124 h 488"/>
                  <a:gd name="T16" fmla="*/ 390 w 462"/>
                  <a:gd name="T17" fmla="*/ 36 h 488"/>
                  <a:gd name="T18" fmla="*/ 381 w 462"/>
                  <a:gd name="T19" fmla="*/ 27 h 488"/>
                  <a:gd name="T20" fmla="*/ 311 w 462"/>
                  <a:gd name="T21" fmla="*/ 71 h 488"/>
                  <a:gd name="T22" fmla="*/ 267 w 462"/>
                  <a:gd name="T23" fmla="*/ 53 h 488"/>
                  <a:gd name="T24" fmla="*/ 248 w 462"/>
                  <a:gd name="T25" fmla="*/ 17 h 488"/>
                  <a:gd name="T26" fmla="*/ 213 w 462"/>
                  <a:gd name="T27" fmla="*/ 17 h 488"/>
                  <a:gd name="T28" fmla="*/ 195 w 462"/>
                  <a:gd name="T29" fmla="*/ 53 h 488"/>
                  <a:gd name="T30" fmla="*/ 151 w 462"/>
                  <a:gd name="T31" fmla="*/ 71 h 488"/>
                  <a:gd name="T32" fmla="*/ 116 w 462"/>
                  <a:gd name="T33" fmla="*/ 53 h 488"/>
                  <a:gd name="T34" fmla="*/ 89 w 462"/>
                  <a:gd name="T35" fmla="*/ 71 h 488"/>
                  <a:gd name="T36" fmla="*/ 89 w 462"/>
                  <a:gd name="T37" fmla="*/ 106 h 488"/>
                  <a:gd name="T38" fmla="*/ 63 w 462"/>
                  <a:gd name="T39" fmla="*/ 142 h 488"/>
                  <a:gd name="T40" fmla="*/ 18 w 462"/>
                  <a:gd name="T41" fmla="*/ 160 h 488"/>
                  <a:gd name="T42" fmla="*/ 18 w 462"/>
                  <a:gd name="T43" fmla="*/ 186 h 488"/>
                  <a:gd name="T44" fmla="*/ 63 w 462"/>
                  <a:gd name="T45" fmla="*/ 221 h 488"/>
                  <a:gd name="T46" fmla="*/ 63 w 462"/>
                  <a:gd name="T47" fmla="*/ 266 h 488"/>
                  <a:gd name="T48" fmla="*/ 18 w 462"/>
                  <a:gd name="T49" fmla="*/ 301 h 488"/>
                  <a:gd name="T50" fmla="*/ 27 w 462"/>
                  <a:gd name="T51" fmla="*/ 319 h 488"/>
                  <a:gd name="T52" fmla="*/ 71 w 462"/>
                  <a:gd name="T53" fmla="*/ 328 h 488"/>
                  <a:gd name="T54" fmla="*/ 98 w 462"/>
                  <a:gd name="T55" fmla="*/ 364 h 488"/>
                  <a:gd name="T56" fmla="*/ 71 w 462"/>
                  <a:gd name="T57" fmla="*/ 443 h 488"/>
                  <a:gd name="T58" fmla="*/ 89 w 462"/>
                  <a:gd name="T59" fmla="*/ 461 h 488"/>
                  <a:gd name="T60" fmla="*/ 142 w 462"/>
                  <a:gd name="T61" fmla="*/ 425 h 488"/>
                  <a:gd name="T62" fmla="*/ 186 w 462"/>
                  <a:gd name="T63" fmla="*/ 434 h 488"/>
                  <a:gd name="T64" fmla="*/ 213 w 462"/>
                  <a:gd name="T65" fmla="*/ 470 h 488"/>
                  <a:gd name="T66" fmla="*/ 248 w 462"/>
                  <a:gd name="T67" fmla="*/ 470 h 488"/>
                  <a:gd name="T68" fmla="*/ 267 w 462"/>
                  <a:gd name="T69" fmla="*/ 425 h 488"/>
                  <a:gd name="T70" fmla="*/ 311 w 462"/>
                  <a:gd name="T71" fmla="*/ 408 h 488"/>
                  <a:gd name="T72" fmla="*/ 355 w 462"/>
                  <a:gd name="T73" fmla="*/ 434 h 488"/>
                  <a:gd name="T74" fmla="*/ 373 w 462"/>
                  <a:gd name="T75" fmla="*/ 417 h 488"/>
                  <a:gd name="T76" fmla="*/ 373 w 462"/>
                  <a:gd name="T77" fmla="*/ 372 h 488"/>
                  <a:gd name="T78" fmla="*/ 399 w 462"/>
                  <a:gd name="T79" fmla="*/ 337 h 488"/>
                  <a:gd name="T80" fmla="*/ 443 w 462"/>
                  <a:gd name="T81" fmla="*/ 328 h 488"/>
                  <a:gd name="T82" fmla="*/ 443 w 462"/>
                  <a:gd name="T83" fmla="*/ 301 h 488"/>
                  <a:gd name="T84" fmla="*/ 257 w 462"/>
                  <a:gd name="T85" fmla="*/ 346 h 488"/>
                  <a:gd name="T86" fmla="*/ 257 w 462"/>
                  <a:gd name="T87" fmla="*/ 346 h 488"/>
                  <a:gd name="T88" fmla="*/ 204 w 462"/>
                  <a:gd name="T89" fmla="*/ 346 h 488"/>
                  <a:gd name="T90" fmla="*/ 204 w 462"/>
                  <a:gd name="T91" fmla="*/ 292 h 488"/>
                  <a:gd name="T92" fmla="*/ 257 w 462"/>
                  <a:gd name="T93" fmla="*/ 292 h 488"/>
                  <a:gd name="T94" fmla="*/ 257 w 462"/>
                  <a:gd name="T95" fmla="*/ 346 h 488"/>
                  <a:gd name="T96" fmla="*/ 257 w 462"/>
                  <a:gd name="T97" fmla="*/ 266 h 488"/>
                  <a:gd name="T98" fmla="*/ 257 w 462"/>
                  <a:gd name="T99" fmla="*/ 266 h 488"/>
                  <a:gd name="T100" fmla="*/ 204 w 462"/>
                  <a:gd name="T101" fmla="*/ 266 h 488"/>
                  <a:gd name="T102" fmla="*/ 204 w 462"/>
                  <a:gd name="T103" fmla="*/ 133 h 488"/>
                  <a:gd name="T104" fmla="*/ 257 w 462"/>
                  <a:gd name="T105" fmla="*/ 133 h 488"/>
                  <a:gd name="T106" fmla="*/ 257 w 462"/>
                  <a:gd name="T107" fmla="*/ 26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88">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3" name="Freeform 116"/>
              <p:cNvSpPr>
                <a:spLocks noChangeArrowheads="1"/>
              </p:cNvSpPr>
              <p:nvPr/>
            </p:nvSpPr>
            <p:spPr bwMode="auto">
              <a:xfrm>
                <a:off x="5123530" y="2969712"/>
                <a:ext cx="219481" cy="227658"/>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4" name="Freeform 151"/>
              <p:cNvSpPr>
                <a:spLocks noChangeArrowheads="1"/>
              </p:cNvSpPr>
              <p:nvPr/>
            </p:nvSpPr>
            <p:spPr bwMode="auto">
              <a:xfrm>
                <a:off x="10959472" y="3028962"/>
                <a:ext cx="245556" cy="143100"/>
              </a:xfrm>
              <a:custGeom>
                <a:avLst/>
                <a:gdLst>
                  <a:gd name="T0" fmla="*/ 124 w 497"/>
                  <a:gd name="T1" fmla="*/ 221 h 293"/>
                  <a:gd name="T2" fmla="*/ 124 w 497"/>
                  <a:gd name="T3" fmla="*/ 221 h 293"/>
                  <a:gd name="T4" fmla="*/ 124 w 497"/>
                  <a:gd name="T5" fmla="*/ 97 h 293"/>
                  <a:gd name="T6" fmla="*/ 177 w 497"/>
                  <a:gd name="T7" fmla="*/ 97 h 293"/>
                  <a:gd name="T8" fmla="*/ 88 w 497"/>
                  <a:gd name="T9" fmla="*/ 0 h 293"/>
                  <a:gd name="T10" fmla="*/ 0 w 497"/>
                  <a:gd name="T11" fmla="*/ 97 h 293"/>
                  <a:gd name="T12" fmla="*/ 53 w 497"/>
                  <a:gd name="T13" fmla="*/ 97 h 293"/>
                  <a:gd name="T14" fmla="*/ 53 w 497"/>
                  <a:gd name="T15" fmla="*/ 248 h 293"/>
                  <a:gd name="T16" fmla="*/ 97 w 497"/>
                  <a:gd name="T17" fmla="*/ 292 h 293"/>
                  <a:gd name="T18" fmla="*/ 319 w 497"/>
                  <a:gd name="T19" fmla="*/ 292 h 293"/>
                  <a:gd name="T20" fmla="*/ 256 w 497"/>
                  <a:gd name="T21" fmla="*/ 221 h 293"/>
                  <a:gd name="T22" fmla="*/ 124 w 497"/>
                  <a:gd name="T23" fmla="*/ 221 h 293"/>
                  <a:gd name="T24" fmla="*/ 443 w 497"/>
                  <a:gd name="T25" fmla="*/ 195 h 293"/>
                  <a:gd name="T26" fmla="*/ 443 w 497"/>
                  <a:gd name="T27" fmla="*/ 195 h 293"/>
                  <a:gd name="T28" fmla="*/ 443 w 497"/>
                  <a:gd name="T29" fmla="*/ 44 h 293"/>
                  <a:gd name="T30" fmla="*/ 399 w 497"/>
                  <a:gd name="T31" fmla="*/ 0 h 293"/>
                  <a:gd name="T32" fmla="*/ 177 w 497"/>
                  <a:gd name="T33" fmla="*/ 0 h 293"/>
                  <a:gd name="T34" fmla="*/ 239 w 497"/>
                  <a:gd name="T35" fmla="*/ 61 h 293"/>
                  <a:gd name="T36" fmla="*/ 372 w 497"/>
                  <a:gd name="T37" fmla="*/ 61 h 293"/>
                  <a:gd name="T38" fmla="*/ 372 w 497"/>
                  <a:gd name="T39" fmla="*/ 195 h 293"/>
                  <a:gd name="T40" fmla="*/ 319 w 497"/>
                  <a:gd name="T41" fmla="*/ 195 h 293"/>
                  <a:gd name="T42" fmla="*/ 407 w 497"/>
                  <a:gd name="T43" fmla="*/ 292 h 293"/>
                  <a:gd name="T44" fmla="*/ 496 w 497"/>
                  <a:gd name="T45" fmla="*/ 195 h 293"/>
                  <a:gd name="T46" fmla="*/ 443 w 497"/>
                  <a:gd name="T47" fmla="*/ 19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93">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5" name="Freeform 154"/>
              <p:cNvSpPr>
                <a:spLocks noChangeArrowheads="1"/>
              </p:cNvSpPr>
              <p:nvPr/>
            </p:nvSpPr>
            <p:spPr bwMode="auto">
              <a:xfrm>
                <a:off x="9056785" y="2961040"/>
                <a:ext cx="176019" cy="23850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4" name="组合 3"/>
            <p:cNvGrpSpPr/>
            <p:nvPr/>
          </p:nvGrpSpPr>
          <p:grpSpPr>
            <a:xfrm>
              <a:off x="1837198" y="2310315"/>
              <a:ext cx="9006448" cy="260891"/>
              <a:chOff x="2185541" y="1497515"/>
              <a:chExt cx="9006448" cy="260891"/>
            </a:xfrm>
            <a:grpFill/>
          </p:grpSpPr>
          <p:sp>
            <p:nvSpPr>
              <p:cNvPr id="108" name="Freeform 45"/>
              <p:cNvSpPr>
                <a:spLocks noChangeArrowheads="1"/>
              </p:cNvSpPr>
              <p:nvPr/>
            </p:nvSpPr>
            <p:spPr bwMode="auto">
              <a:xfrm>
                <a:off x="5136568" y="1523532"/>
                <a:ext cx="193404" cy="192969"/>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9" name="Freeform 46"/>
              <p:cNvSpPr>
                <a:spLocks noChangeArrowheads="1"/>
              </p:cNvSpPr>
              <p:nvPr/>
            </p:nvSpPr>
            <p:spPr bwMode="auto">
              <a:xfrm>
                <a:off x="8541768" y="1510525"/>
                <a:ext cx="228171" cy="216819"/>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0" name="Freeform 47"/>
              <p:cNvSpPr>
                <a:spLocks noChangeArrowheads="1"/>
              </p:cNvSpPr>
              <p:nvPr/>
            </p:nvSpPr>
            <p:spPr bwMode="auto">
              <a:xfrm>
                <a:off x="9022016" y="1514861"/>
                <a:ext cx="245558" cy="214650"/>
              </a:xfrm>
              <a:custGeom>
                <a:avLst/>
                <a:gdLst>
                  <a:gd name="T0" fmla="*/ 497 w 498"/>
                  <a:gd name="T1" fmla="*/ 434 h 435"/>
                  <a:gd name="T2" fmla="*/ 497 w 498"/>
                  <a:gd name="T3" fmla="*/ 434 h 435"/>
                  <a:gd name="T4" fmla="*/ 487 w 498"/>
                  <a:gd name="T5" fmla="*/ 328 h 435"/>
                  <a:gd name="T6" fmla="*/ 425 w 498"/>
                  <a:gd name="T7" fmla="*/ 293 h 435"/>
                  <a:gd name="T8" fmla="*/ 372 w 498"/>
                  <a:gd name="T9" fmla="*/ 231 h 435"/>
                  <a:gd name="T10" fmla="*/ 390 w 498"/>
                  <a:gd name="T11" fmla="*/ 196 h 435"/>
                  <a:gd name="T12" fmla="*/ 408 w 498"/>
                  <a:gd name="T13" fmla="*/ 159 h 435"/>
                  <a:gd name="T14" fmla="*/ 399 w 498"/>
                  <a:gd name="T15" fmla="*/ 151 h 435"/>
                  <a:gd name="T16" fmla="*/ 408 w 498"/>
                  <a:gd name="T17" fmla="*/ 115 h 435"/>
                  <a:gd name="T18" fmla="*/ 346 w 498"/>
                  <a:gd name="T19" fmla="*/ 62 h 435"/>
                  <a:gd name="T20" fmla="*/ 284 w 498"/>
                  <a:gd name="T21" fmla="*/ 115 h 435"/>
                  <a:gd name="T22" fmla="*/ 293 w 498"/>
                  <a:gd name="T23" fmla="*/ 151 h 435"/>
                  <a:gd name="T24" fmla="*/ 284 w 498"/>
                  <a:gd name="T25" fmla="*/ 159 h 435"/>
                  <a:gd name="T26" fmla="*/ 302 w 498"/>
                  <a:gd name="T27" fmla="*/ 196 h 435"/>
                  <a:gd name="T28" fmla="*/ 311 w 498"/>
                  <a:gd name="T29" fmla="*/ 231 h 435"/>
                  <a:gd name="T30" fmla="*/ 293 w 498"/>
                  <a:gd name="T31" fmla="*/ 275 h 435"/>
                  <a:gd name="T32" fmla="*/ 381 w 498"/>
                  <a:gd name="T33" fmla="*/ 364 h 435"/>
                  <a:gd name="T34" fmla="*/ 381 w 498"/>
                  <a:gd name="T35" fmla="*/ 434 h 435"/>
                  <a:gd name="T36" fmla="*/ 497 w 498"/>
                  <a:gd name="T37" fmla="*/ 434 h 435"/>
                  <a:gd name="T38" fmla="*/ 258 w 498"/>
                  <a:gd name="T39" fmla="*/ 302 h 435"/>
                  <a:gd name="T40" fmla="*/ 258 w 498"/>
                  <a:gd name="T41" fmla="*/ 302 h 435"/>
                  <a:gd name="T42" fmla="*/ 187 w 498"/>
                  <a:gd name="T43" fmla="*/ 231 h 435"/>
                  <a:gd name="T44" fmla="*/ 213 w 498"/>
                  <a:gd name="T45" fmla="*/ 168 h 435"/>
                  <a:gd name="T46" fmla="*/ 231 w 498"/>
                  <a:gd name="T47" fmla="*/ 133 h 435"/>
                  <a:gd name="T48" fmla="*/ 222 w 498"/>
                  <a:gd name="T49" fmla="*/ 115 h 435"/>
                  <a:gd name="T50" fmla="*/ 231 w 498"/>
                  <a:gd name="T51" fmla="*/ 71 h 435"/>
                  <a:gd name="T52" fmla="*/ 151 w 498"/>
                  <a:gd name="T53" fmla="*/ 0 h 435"/>
                  <a:gd name="T54" fmla="*/ 71 w 498"/>
                  <a:gd name="T55" fmla="*/ 71 h 435"/>
                  <a:gd name="T56" fmla="*/ 71 w 498"/>
                  <a:gd name="T57" fmla="*/ 115 h 435"/>
                  <a:gd name="T58" fmla="*/ 71 w 498"/>
                  <a:gd name="T59" fmla="*/ 133 h 435"/>
                  <a:gd name="T60" fmla="*/ 89 w 498"/>
                  <a:gd name="T61" fmla="*/ 168 h 435"/>
                  <a:gd name="T62" fmla="*/ 107 w 498"/>
                  <a:gd name="T63" fmla="*/ 231 h 435"/>
                  <a:gd name="T64" fmla="*/ 45 w 498"/>
                  <a:gd name="T65" fmla="*/ 302 h 435"/>
                  <a:gd name="T66" fmla="*/ 0 w 498"/>
                  <a:gd name="T67" fmla="*/ 346 h 435"/>
                  <a:gd name="T68" fmla="*/ 0 w 498"/>
                  <a:gd name="T69" fmla="*/ 434 h 435"/>
                  <a:gd name="T70" fmla="*/ 346 w 498"/>
                  <a:gd name="T71" fmla="*/ 434 h 435"/>
                  <a:gd name="T72" fmla="*/ 346 w 498"/>
                  <a:gd name="T73" fmla="*/ 364 h 435"/>
                  <a:gd name="T74" fmla="*/ 258 w 498"/>
                  <a:gd name="T75" fmla="*/ 3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1" name="Freeform 48"/>
              <p:cNvSpPr>
                <a:spLocks noChangeArrowheads="1"/>
              </p:cNvSpPr>
              <p:nvPr/>
            </p:nvSpPr>
            <p:spPr bwMode="auto">
              <a:xfrm>
                <a:off x="7079292" y="1536543"/>
                <a:ext cx="219481" cy="164782"/>
              </a:xfrm>
              <a:custGeom>
                <a:avLst/>
                <a:gdLst>
                  <a:gd name="T0" fmla="*/ 444 w 445"/>
                  <a:gd name="T1" fmla="*/ 336 h 337"/>
                  <a:gd name="T2" fmla="*/ 444 w 445"/>
                  <a:gd name="T3" fmla="*/ 336 h 337"/>
                  <a:gd name="T4" fmla="*/ 178 w 445"/>
                  <a:gd name="T5" fmla="*/ 98 h 337"/>
                  <a:gd name="T6" fmla="*/ 178 w 445"/>
                  <a:gd name="T7" fmla="*/ 0 h 337"/>
                  <a:gd name="T8" fmla="*/ 0 w 445"/>
                  <a:gd name="T9" fmla="*/ 159 h 337"/>
                  <a:gd name="T10" fmla="*/ 178 w 445"/>
                  <a:gd name="T11" fmla="*/ 327 h 337"/>
                  <a:gd name="T12" fmla="*/ 178 w 445"/>
                  <a:gd name="T13" fmla="*/ 221 h 337"/>
                  <a:gd name="T14" fmla="*/ 444 w 445"/>
                  <a:gd name="T15" fmla="*/ 336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 h="337">
                    <a:moveTo>
                      <a:pt x="444" y="336"/>
                    </a:moveTo>
                    <a:lnTo>
                      <a:pt x="444" y="336"/>
                    </a:lnTo>
                    <a:cubicBezTo>
                      <a:pt x="444" y="336"/>
                      <a:pt x="399" y="98"/>
                      <a:pt x="178" y="98"/>
                    </a:cubicBezTo>
                    <a:cubicBezTo>
                      <a:pt x="178" y="0"/>
                      <a:pt x="178" y="0"/>
                      <a:pt x="178" y="0"/>
                    </a:cubicBezTo>
                    <a:cubicBezTo>
                      <a:pt x="0" y="159"/>
                      <a:pt x="0" y="159"/>
                      <a:pt x="0" y="159"/>
                    </a:cubicBezTo>
                    <a:cubicBezTo>
                      <a:pt x="178" y="327"/>
                      <a:pt x="178" y="327"/>
                      <a:pt x="178" y="327"/>
                    </a:cubicBezTo>
                    <a:cubicBezTo>
                      <a:pt x="178" y="221"/>
                      <a:pt x="178" y="221"/>
                      <a:pt x="178" y="221"/>
                    </a:cubicBezTo>
                    <a:cubicBezTo>
                      <a:pt x="293" y="221"/>
                      <a:pt x="381" y="230"/>
                      <a:pt x="444" y="336"/>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2" name="Freeform 49"/>
              <p:cNvSpPr>
                <a:spLocks noChangeArrowheads="1"/>
              </p:cNvSpPr>
              <p:nvPr/>
            </p:nvSpPr>
            <p:spPr bwMode="auto">
              <a:xfrm>
                <a:off x="8057173" y="1536543"/>
                <a:ext cx="219481" cy="164782"/>
              </a:xfrm>
              <a:custGeom>
                <a:avLst/>
                <a:gdLst>
                  <a:gd name="T0" fmla="*/ 266 w 444"/>
                  <a:gd name="T1" fmla="*/ 221 h 337"/>
                  <a:gd name="T2" fmla="*/ 266 w 444"/>
                  <a:gd name="T3" fmla="*/ 221 h 337"/>
                  <a:gd name="T4" fmla="*/ 266 w 444"/>
                  <a:gd name="T5" fmla="*/ 327 h 337"/>
                  <a:gd name="T6" fmla="*/ 443 w 444"/>
                  <a:gd name="T7" fmla="*/ 159 h 337"/>
                  <a:gd name="T8" fmla="*/ 266 w 444"/>
                  <a:gd name="T9" fmla="*/ 0 h 337"/>
                  <a:gd name="T10" fmla="*/ 266 w 444"/>
                  <a:gd name="T11" fmla="*/ 98 h 337"/>
                  <a:gd name="T12" fmla="*/ 0 w 444"/>
                  <a:gd name="T13" fmla="*/ 336 h 337"/>
                  <a:gd name="T14" fmla="*/ 266 w 444"/>
                  <a:gd name="T15" fmla="*/ 221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4" h="337">
                    <a:moveTo>
                      <a:pt x="266" y="221"/>
                    </a:moveTo>
                    <a:lnTo>
                      <a:pt x="266" y="221"/>
                    </a:lnTo>
                    <a:cubicBezTo>
                      <a:pt x="266" y="327"/>
                      <a:pt x="266" y="327"/>
                      <a:pt x="266" y="327"/>
                    </a:cubicBezTo>
                    <a:cubicBezTo>
                      <a:pt x="443" y="159"/>
                      <a:pt x="443" y="159"/>
                      <a:pt x="443" y="159"/>
                    </a:cubicBezTo>
                    <a:cubicBezTo>
                      <a:pt x="266" y="0"/>
                      <a:pt x="266" y="0"/>
                      <a:pt x="266" y="0"/>
                    </a:cubicBezTo>
                    <a:cubicBezTo>
                      <a:pt x="266" y="98"/>
                      <a:pt x="266" y="98"/>
                      <a:pt x="266" y="98"/>
                    </a:cubicBezTo>
                    <a:cubicBezTo>
                      <a:pt x="45" y="98"/>
                      <a:pt x="0" y="336"/>
                      <a:pt x="0" y="336"/>
                    </a:cubicBezTo>
                    <a:cubicBezTo>
                      <a:pt x="62" y="230"/>
                      <a:pt x="151" y="221"/>
                      <a:pt x="266" y="221"/>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3" name="Freeform 50"/>
              <p:cNvSpPr>
                <a:spLocks noChangeArrowheads="1"/>
              </p:cNvSpPr>
              <p:nvPr/>
            </p:nvSpPr>
            <p:spPr bwMode="auto">
              <a:xfrm>
                <a:off x="2185541" y="1510525"/>
                <a:ext cx="219481" cy="216819"/>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4" name="Freeform 51"/>
              <p:cNvSpPr>
                <a:spLocks noChangeArrowheads="1"/>
              </p:cNvSpPr>
              <p:nvPr/>
            </p:nvSpPr>
            <p:spPr bwMode="auto">
              <a:xfrm>
                <a:off x="4141304" y="1549553"/>
                <a:ext cx="228173" cy="140933"/>
              </a:xfrm>
              <a:custGeom>
                <a:avLst/>
                <a:gdLst>
                  <a:gd name="T0" fmla="*/ 18 w 461"/>
                  <a:gd name="T1" fmla="*/ 27 h 285"/>
                  <a:gd name="T2" fmla="*/ 18 w 461"/>
                  <a:gd name="T3" fmla="*/ 27 h 285"/>
                  <a:gd name="T4" fmla="*/ 203 w 461"/>
                  <a:gd name="T5" fmla="*/ 125 h 285"/>
                  <a:gd name="T6" fmla="*/ 231 w 461"/>
                  <a:gd name="T7" fmla="*/ 133 h 285"/>
                  <a:gd name="T8" fmla="*/ 248 w 461"/>
                  <a:gd name="T9" fmla="*/ 125 h 285"/>
                  <a:gd name="T10" fmla="*/ 434 w 461"/>
                  <a:gd name="T11" fmla="*/ 27 h 285"/>
                  <a:gd name="T12" fmla="*/ 443 w 461"/>
                  <a:gd name="T13" fmla="*/ 0 h 285"/>
                  <a:gd name="T14" fmla="*/ 18 w 461"/>
                  <a:gd name="T15" fmla="*/ 0 h 285"/>
                  <a:gd name="T16" fmla="*/ 18 w 461"/>
                  <a:gd name="T17" fmla="*/ 27 h 285"/>
                  <a:gd name="T18" fmla="*/ 443 w 461"/>
                  <a:gd name="T19" fmla="*/ 80 h 285"/>
                  <a:gd name="T20" fmla="*/ 443 w 461"/>
                  <a:gd name="T21" fmla="*/ 80 h 285"/>
                  <a:gd name="T22" fmla="*/ 248 w 461"/>
                  <a:gd name="T23" fmla="*/ 178 h 285"/>
                  <a:gd name="T24" fmla="*/ 231 w 461"/>
                  <a:gd name="T25" fmla="*/ 178 h 285"/>
                  <a:gd name="T26" fmla="*/ 203 w 461"/>
                  <a:gd name="T27" fmla="*/ 178 h 285"/>
                  <a:gd name="T28" fmla="*/ 18 w 461"/>
                  <a:gd name="T29" fmla="*/ 80 h 285"/>
                  <a:gd name="T30" fmla="*/ 9 w 461"/>
                  <a:gd name="T31" fmla="*/ 80 h 285"/>
                  <a:gd name="T32" fmla="*/ 9 w 461"/>
                  <a:gd name="T33" fmla="*/ 266 h 285"/>
                  <a:gd name="T34" fmla="*/ 35 w 461"/>
                  <a:gd name="T35" fmla="*/ 284 h 285"/>
                  <a:gd name="T36" fmla="*/ 425 w 461"/>
                  <a:gd name="T37" fmla="*/ 284 h 285"/>
                  <a:gd name="T38" fmla="*/ 452 w 461"/>
                  <a:gd name="T39" fmla="*/ 266 h 285"/>
                  <a:gd name="T40" fmla="*/ 452 w 461"/>
                  <a:gd name="T41" fmla="*/ 80 h 285"/>
                  <a:gd name="T42" fmla="*/ 443 w 461"/>
                  <a:gd name="T43" fmla="*/ 8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5" name="Freeform 52"/>
              <p:cNvSpPr>
                <a:spLocks noChangeArrowheads="1"/>
              </p:cNvSpPr>
              <p:nvPr/>
            </p:nvSpPr>
            <p:spPr bwMode="auto">
              <a:xfrm>
                <a:off x="6088373" y="1497515"/>
                <a:ext cx="236865" cy="245006"/>
              </a:xfrm>
              <a:custGeom>
                <a:avLst/>
                <a:gdLst>
                  <a:gd name="T0" fmla="*/ 133 w 479"/>
                  <a:gd name="T1" fmla="*/ 497 h 498"/>
                  <a:gd name="T2" fmla="*/ 133 w 479"/>
                  <a:gd name="T3" fmla="*/ 497 h 498"/>
                  <a:gd name="T4" fmla="*/ 53 w 479"/>
                  <a:gd name="T5" fmla="*/ 460 h 498"/>
                  <a:gd name="T6" fmla="*/ 53 w 479"/>
                  <a:gd name="T7" fmla="*/ 284 h 498"/>
                  <a:gd name="T8" fmla="*/ 301 w 479"/>
                  <a:gd name="T9" fmla="*/ 35 h 498"/>
                  <a:gd name="T10" fmla="*/ 390 w 479"/>
                  <a:gd name="T11" fmla="*/ 9 h 498"/>
                  <a:gd name="T12" fmla="*/ 452 w 479"/>
                  <a:gd name="T13" fmla="*/ 71 h 498"/>
                  <a:gd name="T14" fmla="*/ 425 w 479"/>
                  <a:gd name="T15" fmla="*/ 159 h 498"/>
                  <a:gd name="T16" fmla="*/ 195 w 479"/>
                  <a:gd name="T17" fmla="*/ 390 h 498"/>
                  <a:gd name="T18" fmla="*/ 150 w 479"/>
                  <a:gd name="T19" fmla="*/ 416 h 498"/>
                  <a:gd name="T20" fmla="*/ 106 w 479"/>
                  <a:gd name="T21" fmla="*/ 399 h 498"/>
                  <a:gd name="T22" fmla="*/ 115 w 479"/>
                  <a:gd name="T23" fmla="*/ 319 h 498"/>
                  <a:gd name="T24" fmla="*/ 284 w 479"/>
                  <a:gd name="T25" fmla="*/ 150 h 498"/>
                  <a:gd name="T26" fmla="*/ 309 w 479"/>
                  <a:gd name="T27" fmla="*/ 150 h 498"/>
                  <a:gd name="T28" fmla="*/ 309 w 479"/>
                  <a:gd name="T29" fmla="*/ 178 h 498"/>
                  <a:gd name="T30" fmla="*/ 142 w 479"/>
                  <a:gd name="T31" fmla="*/ 345 h 498"/>
                  <a:gd name="T32" fmla="*/ 133 w 479"/>
                  <a:gd name="T33" fmla="*/ 381 h 498"/>
                  <a:gd name="T34" fmla="*/ 142 w 479"/>
                  <a:gd name="T35" fmla="*/ 381 h 498"/>
                  <a:gd name="T36" fmla="*/ 168 w 479"/>
                  <a:gd name="T37" fmla="*/ 372 h 498"/>
                  <a:gd name="T38" fmla="*/ 399 w 479"/>
                  <a:gd name="T39" fmla="*/ 133 h 498"/>
                  <a:gd name="T40" fmla="*/ 416 w 479"/>
                  <a:gd name="T41" fmla="*/ 80 h 498"/>
                  <a:gd name="T42" fmla="*/ 381 w 479"/>
                  <a:gd name="T43" fmla="*/ 44 h 498"/>
                  <a:gd name="T44" fmla="*/ 328 w 479"/>
                  <a:gd name="T45" fmla="*/ 62 h 498"/>
                  <a:gd name="T46" fmla="*/ 80 w 479"/>
                  <a:gd name="T47" fmla="*/ 301 h 498"/>
                  <a:gd name="T48" fmla="*/ 80 w 479"/>
                  <a:gd name="T49" fmla="*/ 434 h 498"/>
                  <a:gd name="T50" fmla="*/ 203 w 479"/>
                  <a:gd name="T51" fmla="*/ 425 h 498"/>
                  <a:gd name="T52" fmla="*/ 452 w 479"/>
                  <a:gd name="T53" fmla="*/ 186 h 498"/>
                  <a:gd name="T54" fmla="*/ 478 w 479"/>
                  <a:gd name="T55" fmla="*/ 186 h 498"/>
                  <a:gd name="T56" fmla="*/ 478 w 479"/>
                  <a:gd name="T57" fmla="*/ 203 h 498"/>
                  <a:gd name="T58" fmla="*/ 230 w 479"/>
                  <a:gd name="T59" fmla="*/ 452 h 498"/>
                  <a:gd name="T60" fmla="*/ 133 w 479"/>
                  <a:gd name="T61"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6" name="Freeform 53"/>
              <p:cNvSpPr>
                <a:spLocks noChangeArrowheads="1"/>
              </p:cNvSpPr>
              <p:nvPr/>
            </p:nvSpPr>
            <p:spPr bwMode="auto">
              <a:xfrm>
                <a:off x="7555195" y="1536543"/>
                <a:ext cx="245556" cy="164782"/>
              </a:xfrm>
              <a:custGeom>
                <a:avLst/>
                <a:gdLst>
                  <a:gd name="T0" fmla="*/ 177 w 497"/>
                  <a:gd name="T1" fmla="*/ 70 h 337"/>
                  <a:gd name="T2" fmla="*/ 177 w 497"/>
                  <a:gd name="T3" fmla="*/ 70 h 337"/>
                  <a:gd name="T4" fmla="*/ 177 w 497"/>
                  <a:gd name="T5" fmla="*/ 0 h 337"/>
                  <a:gd name="T6" fmla="*/ 0 w 497"/>
                  <a:gd name="T7" fmla="*/ 159 h 337"/>
                  <a:gd name="T8" fmla="*/ 177 w 497"/>
                  <a:gd name="T9" fmla="*/ 327 h 337"/>
                  <a:gd name="T10" fmla="*/ 177 w 497"/>
                  <a:gd name="T11" fmla="*/ 257 h 337"/>
                  <a:gd name="T12" fmla="*/ 71 w 497"/>
                  <a:gd name="T13" fmla="*/ 159 h 337"/>
                  <a:gd name="T14" fmla="*/ 177 w 497"/>
                  <a:gd name="T15" fmla="*/ 70 h 337"/>
                  <a:gd name="T16" fmla="*/ 301 w 497"/>
                  <a:gd name="T17" fmla="*/ 98 h 337"/>
                  <a:gd name="T18" fmla="*/ 301 w 497"/>
                  <a:gd name="T19" fmla="*/ 98 h 337"/>
                  <a:gd name="T20" fmla="*/ 301 w 497"/>
                  <a:gd name="T21" fmla="*/ 0 h 337"/>
                  <a:gd name="T22" fmla="*/ 124 w 497"/>
                  <a:gd name="T23" fmla="*/ 159 h 337"/>
                  <a:gd name="T24" fmla="*/ 301 w 497"/>
                  <a:gd name="T25" fmla="*/ 327 h 337"/>
                  <a:gd name="T26" fmla="*/ 301 w 497"/>
                  <a:gd name="T27" fmla="*/ 221 h 337"/>
                  <a:gd name="T28" fmla="*/ 496 w 497"/>
                  <a:gd name="T29" fmla="*/ 336 h 337"/>
                  <a:gd name="T30" fmla="*/ 301 w 497"/>
                  <a:gd name="T31"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337">
                    <a:moveTo>
                      <a:pt x="177" y="70"/>
                    </a:moveTo>
                    <a:lnTo>
                      <a:pt x="177" y="70"/>
                    </a:lnTo>
                    <a:cubicBezTo>
                      <a:pt x="177" y="0"/>
                      <a:pt x="177" y="0"/>
                      <a:pt x="177" y="0"/>
                    </a:cubicBezTo>
                    <a:cubicBezTo>
                      <a:pt x="0" y="159"/>
                      <a:pt x="0" y="159"/>
                      <a:pt x="0" y="159"/>
                    </a:cubicBezTo>
                    <a:cubicBezTo>
                      <a:pt x="177" y="327"/>
                      <a:pt x="177" y="327"/>
                      <a:pt x="177" y="327"/>
                    </a:cubicBezTo>
                    <a:cubicBezTo>
                      <a:pt x="177" y="257"/>
                      <a:pt x="177" y="257"/>
                      <a:pt x="177" y="257"/>
                    </a:cubicBezTo>
                    <a:cubicBezTo>
                      <a:pt x="71" y="159"/>
                      <a:pt x="71" y="159"/>
                      <a:pt x="71" y="159"/>
                    </a:cubicBezTo>
                    <a:lnTo>
                      <a:pt x="177" y="70"/>
                    </a:lnTo>
                    <a:close/>
                    <a:moveTo>
                      <a:pt x="301" y="98"/>
                    </a:moveTo>
                    <a:lnTo>
                      <a:pt x="301" y="98"/>
                    </a:lnTo>
                    <a:cubicBezTo>
                      <a:pt x="301" y="0"/>
                      <a:pt x="301" y="0"/>
                      <a:pt x="301" y="0"/>
                    </a:cubicBezTo>
                    <a:cubicBezTo>
                      <a:pt x="124" y="159"/>
                      <a:pt x="124" y="159"/>
                      <a:pt x="124" y="159"/>
                    </a:cubicBezTo>
                    <a:cubicBezTo>
                      <a:pt x="301" y="327"/>
                      <a:pt x="301" y="327"/>
                      <a:pt x="301" y="327"/>
                    </a:cubicBezTo>
                    <a:cubicBezTo>
                      <a:pt x="301" y="221"/>
                      <a:pt x="301" y="221"/>
                      <a:pt x="301" y="221"/>
                    </a:cubicBezTo>
                    <a:cubicBezTo>
                      <a:pt x="381" y="221"/>
                      <a:pt x="435" y="230"/>
                      <a:pt x="496" y="336"/>
                    </a:cubicBezTo>
                    <a:cubicBezTo>
                      <a:pt x="496" y="336"/>
                      <a:pt x="488" y="98"/>
                      <a:pt x="301" y="9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7" name="Freeform 54"/>
              <p:cNvSpPr>
                <a:spLocks noChangeArrowheads="1"/>
              </p:cNvSpPr>
              <p:nvPr/>
            </p:nvSpPr>
            <p:spPr bwMode="auto">
              <a:xfrm>
                <a:off x="3643672" y="1510525"/>
                <a:ext cx="245556" cy="216819"/>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8" name="Freeform 55"/>
              <p:cNvSpPr>
                <a:spLocks noChangeArrowheads="1"/>
              </p:cNvSpPr>
              <p:nvPr/>
            </p:nvSpPr>
            <p:spPr bwMode="auto">
              <a:xfrm>
                <a:off x="3202538" y="1497515"/>
                <a:ext cx="149943" cy="253677"/>
              </a:xfrm>
              <a:custGeom>
                <a:avLst/>
                <a:gdLst>
                  <a:gd name="T0" fmla="*/ 284 w 303"/>
                  <a:gd name="T1" fmla="*/ 363 h 514"/>
                  <a:gd name="T2" fmla="*/ 284 w 303"/>
                  <a:gd name="T3" fmla="*/ 363 h 514"/>
                  <a:gd name="T4" fmla="*/ 222 w 303"/>
                  <a:gd name="T5" fmla="*/ 168 h 514"/>
                  <a:gd name="T6" fmla="*/ 89 w 303"/>
                  <a:gd name="T7" fmla="*/ 106 h 514"/>
                  <a:gd name="T8" fmla="*/ 45 w 303"/>
                  <a:gd name="T9" fmla="*/ 9 h 514"/>
                  <a:gd name="T10" fmla="*/ 19 w 303"/>
                  <a:gd name="T11" fmla="*/ 0 h 514"/>
                  <a:gd name="T12" fmla="*/ 10 w 303"/>
                  <a:gd name="T13" fmla="*/ 27 h 514"/>
                  <a:gd name="T14" fmla="*/ 63 w 303"/>
                  <a:gd name="T15" fmla="*/ 124 h 514"/>
                  <a:gd name="T16" fmla="*/ 19 w 303"/>
                  <a:gd name="T17" fmla="*/ 239 h 514"/>
                  <a:gd name="T18" fmla="*/ 72 w 303"/>
                  <a:gd name="T19" fmla="*/ 434 h 514"/>
                  <a:gd name="T20" fmla="*/ 204 w 303"/>
                  <a:gd name="T21" fmla="*/ 497 h 514"/>
                  <a:gd name="T22" fmla="*/ 284 w 303"/>
                  <a:gd name="T23" fmla="*/ 363 h 514"/>
                  <a:gd name="T24" fmla="*/ 125 w 303"/>
                  <a:gd name="T25" fmla="*/ 222 h 514"/>
                  <a:gd name="T26" fmla="*/ 125 w 303"/>
                  <a:gd name="T27" fmla="*/ 222 h 514"/>
                  <a:gd name="T28" fmla="*/ 81 w 303"/>
                  <a:gd name="T29" fmla="*/ 203 h 514"/>
                  <a:gd name="T30" fmla="*/ 98 w 303"/>
                  <a:gd name="T31" fmla="*/ 159 h 514"/>
                  <a:gd name="T32" fmla="*/ 142 w 303"/>
                  <a:gd name="T33" fmla="*/ 178 h 514"/>
                  <a:gd name="T34" fmla="*/ 125 w 303"/>
                  <a:gd name="T35"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4">
                    <a:moveTo>
                      <a:pt x="284" y="363"/>
                    </a:moveTo>
                    <a:lnTo>
                      <a:pt x="284" y="363"/>
                    </a:lnTo>
                    <a:cubicBezTo>
                      <a:pt x="222" y="168"/>
                      <a:pt x="222" y="168"/>
                      <a:pt x="222" y="168"/>
                    </a:cubicBezTo>
                    <a:cubicBezTo>
                      <a:pt x="204" y="124"/>
                      <a:pt x="142" y="88"/>
                      <a:pt x="89" y="106"/>
                    </a:cubicBezTo>
                    <a:cubicBezTo>
                      <a:pt x="45" y="9"/>
                      <a:pt x="45" y="9"/>
                      <a:pt x="45" y="9"/>
                    </a:cubicBezTo>
                    <a:cubicBezTo>
                      <a:pt x="36" y="0"/>
                      <a:pt x="28" y="0"/>
                      <a:pt x="19" y="0"/>
                    </a:cubicBezTo>
                    <a:cubicBezTo>
                      <a:pt x="10" y="9"/>
                      <a:pt x="10" y="18"/>
                      <a:pt x="10" y="27"/>
                    </a:cubicBezTo>
                    <a:cubicBezTo>
                      <a:pt x="63" y="124"/>
                      <a:pt x="63" y="124"/>
                      <a:pt x="63" y="124"/>
                    </a:cubicBezTo>
                    <a:cubicBezTo>
                      <a:pt x="28" y="141"/>
                      <a:pt x="0" y="194"/>
                      <a:pt x="19" y="239"/>
                    </a:cubicBezTo>
                    <a:cubicBezTo>
                      <a:pt x="72" y="434"/>
                      <a:pt x="72" y="434"/>
                      <a:pt x="72" y="434"/>
                    </a:cubicBezTo>
                    <a:cubicBezTo>
                      <a:pt x="81" y="487"/>
                      <a:pt x="142" y="513"/>
                      <a:pt x="204" y="497"/>
                    </a:cubicBezTo>
                    <a:cubicBezTo>
                      <a:pt x="267" y="469"/>
                      <a:pt x="302" y="407"/>
                      <a:pt x="284" y="363"/>
                    </a:cubicBezTo>
                    <a:close/>
                    <a:moveTo>
                      <a:pt x="125" y="222"/>
                    </a:moveTo>
                    <a:lnTo>
                      <a:pt x="125" y="222"/>
                    </a:lnTo>
                    <a:cubicBezTo>
                      <a:pt x="107" y="231"/>
                      <a:pt x="89" y="222"/>
                      <a:pt x="81" y="203"/>
                    </a:cubicBezTo>
                    <a:cubicBezTo>
                      <a:pt x="72" y="186"/>
                      <a:pt x="81" y="159"/>
                      <a:pt x="98" y="159"/>
                    </a:cubicBezTo>
                    <a:cubicBezTo>
                      <a:pt x="125" y="150"/>
                      <a:pt x="142" y="159"/>
                      <a:pt x="142" y="178"/>
                    </a:cubicBezTo>
                    <a:cubicBezTo>
                      <a:pt x="151" y="194"/>
                      <a:pt x="142" y="222"/>
                      <a:pt x="125" y="22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9" name="Freeform 76"/>
              <p:cNvSpPr>
                <a:spLocks noChangeArrowheads="1"/>
              </p:cNvSpPr>
              <p:nvPr/>
            </p:nvSpPr>
            <p:spPr bwMode="auto">
              <a:xfrm>
                <a:off x="2717943" y="1501851"/>
                <a:ext cx="139077" cy="240670"/>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0" name="Freeform 94"/>
              <p:cNvSpPr>
                <a:spLocks noChangeArrowheads="1"/>
              </p:cNvSpPr>
              <p:nvPr/>
            </p:nvSpPr>
            <p:spPr bwMode="auto">
              <a:xfrm>
                <a:off x="6577315" y="1566897"/>
                <a:ext cx="245556" cy="110578"/>
              </a:xfrm>
              <a:custGeom>
                <a:avLst/>
                <a:gdLst>
                  <a:gd name="T0" fmla="*/ 478 w 498"/>
                  <a:gd name="T1" fmla="*/ 90 h 223"/>
                  <a:gd name="T2" fmla="*/ 478 w 498"/>
                  <a:gd name="T3" fmla="*/ 90 h 223"/>
                  <a:gd name="T4" fmla="*/ 399 w 498"/>
                  <a:gd name="T5" fmla="*/ 9 h 223"/>
                  <a:gd name="T6" fmla="*/ 372 w 498"/>
                  <a:gd name="T7" fmla="*/ 0 h 223"/>
                  <a:gd name="T8" fmla="*/ 249 w 498"/>
                  <a:gd name="T9" fmla="*/ 0 h 223"/>
                  <a:gd name="T10" fmla="*/ 124 w 498"/>
                  <a:gd name="T11" fmla="*/ 0 h 223"/>
                  <a:gd name="T12" fmla="*/ 98 w 498"/>
                  <a:gd name="T13" fmla="*/ 9 h 223"/>
                  <a:gd name="T14" fmla="*/ 18 w 498"/>
                  <a:gd name="T15" fmla="*/ 90 h 223"/>
                  <a:gd name="T16" fmla="*/ 0 w 498"/>
                  <a:gd name="T17" fmla="*/ 125 h 223"/>
                  <a:gd name="T18" fmla="*/ 18 w 498"/>
                  <a:gd name="T19" fmla="*/ 196 h 223"/>
                  <a:gd name="T20" fmla="*/ 45 w 498"/>
                  <a:gd name="T21" fmla="*/ 222 h 223"/>
                  <a:gd name="T22" fmla="*/ 452 w 498"/>
                  <a:gd name="T23" fmla="*/ 222 h 223"/>
                  <a:gd name="T24" fmla="*/ 478 w 498"/>
                  <a:gd name="T25" fmla="*/ 196 h 223"/>
                  <a:gd name="T26" fmla="*/ 497 w 498"/>
                  <a:gd name="T27" fmla="*/ 125 h 223"/>
                  <a:gd name="T28" fmla="*/ 478 w 498"/>
                  <a:gd name="T29" fmla="*/ 90 h 223"/>
                  <a:gd name="T30" fmla="*/ 346 w 498"/>
                  <a:gd name="T31" fmla="*/ 98 h 223"/>
                  <a:gd name="T32" fmla="*/ 346 w 498"/>
                  <a:gd name="T33" fmla="*/ 98 h 223"/>
                  <a:gd name="T34" fmla="*/ 346 w 498"/>
                  <a:gd name="T35" fmla="*/ 107 h 223"/>
                  <a:gd name="T36" fmla="*/ 319 w 498"/>
                  <a:gd name="T37" fmla="*/ 151 h 223"/>
                  <a:gd name="T38" fmla="*/ 178 w 498"/>
                  <a:gd name="T39" fmla="*/ 151 h 223"/>
                  <a:gd name="T40" fmla="*/ 151 w 498"/>
                  <a:gd name="T41" fmla="*/ 107 h 223"/>
                  <a:gd name="T42" fmla="*/ 151 w 498"/>
                  <a:gd name="T43" fmla="*/ 98 h 223"/>
                  <a:gd name="T44" fmla="*/ 62 w 498"/>
                  <a:gd name="T45" fmla="*/ 98 h 223"/>
                  <a:gd name="T46" fmla="*/ 106 w 498"/>
                  <a:gd name="T47" fmla="*/ 45 h 223"/>
                  <a:gd name="T48" fmla="*/ 390 w 498"/>
                  <a:gd name="T49" fmla="*/ 45 h 223"/>
                  <a:gd name="T50" fmla="*/ 434 w 498"/>
                  <a:gd name="T51" fmla="*/ 98 h 223"/>
                  <a:gd name="T52" fmla="*/ 346 w 498"/>
                  <a:gd name="T53" fmla="*/ 9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8" h="223">
                    <a:moveTo>
                      <a:pt x="478" y="90"/>
                    </a:moveTo>
                    <a:lnTo>
                      <a:pt x="478" y="90"/>
                    </a:lnTo>
                    <a:cubicBezTo>
                      <a:pt x="470" y="72"/>
                      <a:pt x="425" y="27"/>
                      <a:pt x="399" y="9"/>
                    </a:cubicBezTo>
                    <a:cubicBezTo>
                      <a:pt x="399" y="0"/>
                      <a:pt x="390" y="0"/>
                      <a:pt x="372" y="0"/>
                    </a:cubicBezTo>
                    <a:cubicBezTo>
                      <a:pt x="364" y="0"/>
                      <a:pt x="249" y="0"/>
                      <a:pt x="249" y="0"/>
                    </a:cubicBezTo>
                    <a:cubicBezTo>
                      <a:pt x="249" y="0"/>
                      <a:pt x="133" y="0"/>
                      <a:pt x="124" y="0"/>
                    </a:cubicBezTo>
                    <a:cubicBezTo>
                      <a:pt x="106" y="0"/>
                      <a:pt x="98" y="0"/>
                      <a:pt x="98" y="9"/>
                    </a:cubicBezTo>
                    <a:cubicBezTo>
                      <a:pt x="71" y="27"/>
                      <a:pt x="27" y="72"/>
                      <a:pt x="18" y="90"/>
                    </a:cubicBezTo>
                    <a:cubicBezTo>
                      <a:pt x="0" y="98"/>
                      <a:pt x="0" y="107"/>
                      <a:pt x="0" y="125"/>
                    </a:cubicBezTo>
                    <a:cubicBezTo>
                      <a:pt x="18" y="196"/>
                      <a:pt x="18" y="196"/>
                      <a:pt x="18" y="196"/>
                    </a:cubicBezTo>
                    <a:cubicBezTo>
                      <a:pt x="18" y="213"/>
                      <a:pt x="36" y="222"/>
                      <a:pt x="45" y="222"/>
                    </a:cubicBezTo>
                    <a:cubicBezTo>
                      <a:pt x="452" y="222"/>
                      <a:pt x="452" y="222"/>
                      <a:pt x="452" y="222"/>
                    </a:cubicBezTo>
                    <a:cubicBezTo>
                      <a:pt x="461" y="222"/>
                      <a:pt x="478" y="213"/>
                      <a:pt x="478" y="196"/>
                    </a:cubicBezTo>
                    <a:cubicBezTo>
                      <a:pt x="497" y="125"/>
                      <a:pt x="497" y="125"/>
                      <a:pt x="497" y="125"/>
                    </a:cubicBezTo>
                    <a:cubicBezTo>
                      <a:pt x="497" y="107"/>
                      <a:pt x="497" y="98"/>
                      <a:pt x="478" y="90"/>
                    </a:cubicBezTo>
                    <a:close/>
                    <a:moveTo>
                      <a:pt x="346" y="98"/>
                    </a:moveTo>
                    <a:lnTo>
                      <a:pt x="346" y="98"/>
                    </a:lnTo>
                    <a:lnTo>
                      <a:pt x="346" y="107"/>
                    </a:lnTo>
                    <a:cubicBezTo>
                      <a:pt x="319" y="151"/>
                      <a:pt x="319" y="151"/>
                      <a:pt x="319" y="151"/>
                    </a:cubicBezTo>
                    <a:cubicBezTo>
                      <a:pt x="178" y="151"/>
                      <a:pt x="178" y="151"/>
                      <a:pt x="178" y="151"/>
                    </a:cubicBezTo>
                    <a:cubicBezTo>
                      <a:pt x="151" y="107"/>
                      <a:pt x="151" y="107"/>
                      <a:pt x="151" y="107"/>
                    </a:cubicBezTo>
                    <a:lnTo>
                      <a:pt x="151" y="98"/>
                    </a:lnTo>
                    <a:cubicBezTo>
                      <a:pt x="62" y="98"/>
                      <a:pt x="62" y="98"/>
                      <a:pt x="62" y="98"/>
                    </a:cubicBezTo>
                    <a:cubicBezTo>
                      <a:pt x="106" y="45"/>
                      <a:pt x="106" y="45"/>
                      <a:pt x="106" y="45"/>
                    </a:cubicBezTo>
                    <a:cubicBezTo>
                      <a:pt x="390" y="45"/>
                      <a:pt x="390" y="45"/>
                      <a:pt x="390" y="45"/>
                    </a:cubicBezTo>
                    <a:cubicBezTo>
                      <a:pt x="434" y="98"/>
                      <a:pt x="434" y="98"/>
                      <a:pt x="434" y="98"/>
                    </a:cubicBezTo>
                    <a:lnTo>
                      <a:pt x="346" y="98"/>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1" name="Freeform 106"/>
              <p:cNvSpPr>
                <a:spLocks noChangeArrowheads="1"/>
              </p:cNvSpPr>
              <p:nvPr/>
            </p:nvSpPr>
            <p:spPr bwMode="auto">
              <a:xfrm>
                <a:off x="5634203" y="1497515"/>
                <a:ext cx="176018" cy="249342"/>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2" name="Freeform 110"/>
              <p:cNvSpPr>
                <a:spLocks noChangeArrowheads="1"/>
              </p:cNvSpPr>
              <p:nvPr/>
            </p:nvSpPr>
            <p:spPr bwMode="auto">
              <a:xfrm>
                <a:off x="4630245" y="1527869"/>
                <a:ext cx="228171" cy="184297"/>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3" name="Freeform 144"/>
              <p:cNvSpPr>
                <a:spLocks noChangeArrowheads="1"/>
              </p:cNvSpPr>
              <p:nvPr/>
            </p:nvSpPr>
            <p:spPr bwMode="auto">
              <a:xfrm>
                <a:off x="10972510" y="1539419"/>
                <a:ext cx="219479" cy="195137"/>
              </a:xfrm>
              <a:custGeom>
                <a:avLst/>
                <a:gdLst>
                  <a:gd name="T0" fmla="*/ 426 w 444"/>
                  <a:gd name="T1" fmla="*/ 0 h 399"/>
                  <a:gd name="T2" fmla="*/ 426 w 444"/>
                  <a:gd name="T3" fmla="*/ 0 h 399"/>
                  <a:gd name="T4" fmla="*/ 9 w 444"/>
                  <a:gd name="T5" fmla="*/ 0 h 399"/>
                  <a:gd name="T6" fmla="*/ 0 w 444"/>
                  <a:gd name="T7" fmla="*/ 17 h 399"/>
                  <a:gd name="T8" fmla="*/ 0 w 444"/>
                  <a:gd name="T9" fmla="*/ 70 h 399"/>
                  <a:gd name="T10" fmla="*/ 443 w 444"/>
                  <a:gd name="T11" fmla="*/ 70 h 399"/>
                  <a:gd name="T12" fmla="*/ 443 w 444"/>
                  <a:gd name="T13" fmla="*/ 17 h 399"/>
                  <a:gd name="T14" fmla="*/ 426 w 444"/>
                  <a:gd name="T15" fmla="*/ 0 h 399"/>
                  <a:gd name="T16" fmla="*/ 27 w 444"/>
                  <a:gd name="T17" fmla="*/ 363 h 399"/>
                  <a:gd name="T18" fmla="*/ 27 w 444"/>
                  <a:gd name="T19" fmla="*/ 363 h 399"/>
                  <a:gd name="T20" fmla="*/ 54 w 444"/>
                  <a:gd name="T21" fmla="*/ 398 h 399"/>
                  <a:gd name="T22" fmla="*/ 381 w 444"/>
                  <a:gd name="T23" fmla="*/ 398 h 399"/>
                  <a:gd name="T24" fmla="*/ 417 w 444"/>
                  <a:gd name="T25" fmla="*/ 363 h 399"/>
                  <a:gd name="T26" fmla="*/ 417 w 444"/>
                  <a:gd name="T27" fmla="*/ 97 h 399"/>
                  <a:gd name="T28" fmla="*/ 27 w 444"/>
                  <a:gd name="T29" fmla="*/ 97 h 399"/>
                  <a:gd name="T30" fmla="*/ 27 w 444"/>
                  <a:gd name="T31" fmla="*/ 363 h 399"/>
                  <a:gd name="T32" fmla="*/ 151 w 444"/>
                  <a:gd name="T33" fmla="*/ 150 h 399"/>
                  <a:gd name="T34" fmla="*/ 151 w 444"/>
                  <a:gd name="T35" fmla="*/ 150 h 399"/>
                  <a:gd name="T36" fmla="*/ 293 w 444"/>
                  <a:gd name="T37" fmla="*/ 150 h 399"/>
                  <a:gd name="T38" fmla="*/ 293 w 444"/>
                  <a:gd name="T39" fmla="*/ 194 h 399"/>
                  <a:gd name="T40" fmla="*/ 151 w 444"/>
                  <a:gd name="T41" fmla="*/ 194 h 399"/>
                  <a:gd name="T42" fmla="*/ 151 w 444"/>
                  <a:gd name="T43" fmla="*/ 15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4" h="399">
                    <a:moveTo>
                      <a:pt x="426" y="0"/>
                    </a:moveTo>
                    <a:lnTo>
                      <a:pt x="426" y="0"/>
                    </a:lnTo>
                    <a:cubicBezTo>
                      <a:pt x="9" y="0"/>
                      <a:pt x="9" y="0"/>
                      <a:pt x="9" y="0"/>
                    </a:cubicBezTo>
                    <a:cubicBezTo>
                      <a:pt x="0" y="0"/>
                      <a:pt x="0" y="8"/>
                      <a:pt x="0" y="17"/>
                    </a:cubicBezTo>
                    <a:cubicBezTo>
                      <a:pt x="0" y="70"/>
                      <a:pt x="0" y="70"/>
                      <a:pt x="0" y="70"/>
                    </a:cubicBezTo>
                    <a:cubicBezTo>
                      <a:pt x="443" y="70"/>
                      <a:pt x="443" y="70"/>
                      <a:pt x="443" y="70"/>
                    </a:cubicBezTo>
                    <a:cubicBezTo>
                      <a:pt x="443" y="17"/>
                      <a:pt x="443" y="17"/>
                      <a:pt x="443" y="17"/>
                    </a:cubicBezTo>
                    <a:cubicBezTo>
                      <a:pt x="443" y="8"/>
                      <a:pt x="434" y="0"/>
                      <a:pt x="426" y="0"/>
                    </a:cubicBezTo>
                    <a:close/>
                    <a:moveTo>
                      <a:pt x="27" y="363"/>
                    </a:moveTo>
                    <a:lnTo>
                      <a:pt x="27" y="363"/>
                    </a:lnTo>
                    <a:cubicBezTo>
                      <a:pt x="27" y="380"/>
                      <a:pt x="36" y="398"/>
                      <a:pt x="54" y="398"/>
                    </a:cubicBezTo>
                    <a:cubicBezTo>
                      <a:pt x="381" y="398"/>
                      <a:pt x="381" y="398"/>
                      <a:pt x="381" y="398"/>
                    </a:cubicBezTo>
                    <a:cubicBezTo>
                      <a:pt x="408" y="398"/>
                      <a:pt x="417" y="380"/>
                      <a:pt x="417" y="363"/>
                    </a:cubicBezTo>
                    <a:cubicBezTo>
                      <a:pt x="417" y="97"/>
                      <a:pt x="417" y="97"/>
                      <a:pt x="417" y="97"/>
                    </a:cubicBezTo>
                    <a:cubicBezTo>
                      <a:pt x="27" y="97"/>
                      <a:pt x="27" y="97"/>
                      <a:pt x="27" y="97"/>
                    </a:cubicBezTo>
                    <a:lnTo>
                      <a:pt x="27" y="363"/>
                    </a:lnTo>
                    <a:close/>
                    <a:moveTo>
                      <a:pt x="151" y="150"/>
                    </a:moveTo>
                    <a:lnTo>
                      <a:pt x="151" y="150"/>
                    </a:lnTo>
                    <a:cubicBezTo>
                      <a:pt x="293" y="150"/>
                      <a:pt x="293" y="150"/>
                      <a:pt x="293" y="150"/>
                    </a:cubicBezTo>
                    <a:cubicBezTo>
                      <a:pt x="293" y="194"/>
                      <a:pt x="293" y="194"/>
                      <a:pt x="293" y="194"/>
                    </a:cubicBezTo>
                    <a:cubicBezTo>
                      <a:pt x="151" y="194"/>
                      <a:pt x="151" y="194"/>
                      <a:pt x="151" y="194"/>
                    </a:cubicBezTo>
                    <a:lnTo>
                      <a:pt x="151" y="15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4" name="Freeform 145"/>
              <p:cNvSpPr>
                <a:spLocks noChangeArrowheads="1"/>
              </p:cNvSpPr>
              <p:nvPr/>
            </p:nvSpPr>
            <p:spPr bwMode="auto">
              <a:xfrm>
                <a:off x="10483569" y="1526411"/>
                <a:ext cx="219481" cy="218986"/>
              </a:xfrm>
              <a:custGeom>
                <a:avLst/>
                <a:gdLst>
                  <a:gd name="T0" fmla="*/ 70 w 444"/>
                  <a:gd name="T1" fmla="*/ 400 h 445"/>
                  <a:gd name="T2" fmla="*/ 70 w 444"/>
                  <a:gd name="T3" fmla="*/ 400 h 445"/>
                  <a:gd name="T4" fmla="*/ 124 w 444"/>
                  <a:gd name="T5" fmla="*/ 444 h 445"/>
                  <a:gd name="T6" fmla="*/ 168 w 444"/>
                  <a:gd name="T7" fmla="*/ 400 h 445"/>
                  <a:gd name="T8" fmla="*/ 124 w 444"/>
                  <a:gd name="T9" fmla="*/ 346 h 445"/>
                  <a:gd name="T10" fmla="*/ 70 w 444"/>
                  <a:gd name="T11" fmla="*/ 400 h 445"/>
                  <a:gd name="T12" fmla="*/ 319 w 444"/>
                  <a:gd name="T13" fmla="*/ 400 h 445"/>
                  <a:gd name="T14" fmla="*/ 319 w 444"/>
                  <a:gd name="T15" fmla="*/ 400 h 445"/>
                  <a:gd name="T16" fmla="*/ 372 w 444"/>
                  <a:gd name="T17" fmla="*/ 444 h 445"/>
                  <a:gd name="T18" fmla="*/ 417 w 444"/>
                  <a:gd name="T19" fmla="*/ 400 h 445"/>
                  <a:gd name="T20" fmla="*/ 372 w 444"/>
                  <a:gd name="T21" fmla="*/ 346 h 445"/>
                  <a:gd name="T22" fmla="*/ 319 w 444"/>
                  <a:gd name="T23" fmla="*/ 400 h 445"/>
                  <a:gd name="T24" fmla="*/ 159 w 444"/>
                  <a:gd name="T25" fmla="*/ 284 h 445"/>
                  <a:gd name="T26" fmla="*/ 159 w 444"/>
                  <a:gd name="T27" fmla="*/ 284 h 445"/>
                  <a:gd name="T28" fmla="*/ 434 w 444"/>
                  <a:gd name="T29" fmla="*/ 204 h 445"/>
                  <a:gd name="T30" fmla="*/ 443 w 444"/>
                  <a:gd name="T31" fmla="*/ 187 h 445"/>
                  <a:gd name="T32" fmla="*/ 443 w 444"/>
                  <a:gd name="T33" fmla="*/ 54 h 445"/>
                  <a:gd name="T34" fmla="*/ 98 w 444"/>
                  <a:gd name="T35" fmla="*/ 54 h 445"/>
                  <a:gd name="T36" fmla="*/ 98 w 444"/>
                  <a:gd name="T37" fmla="*/ 10 h 445"/>
                  <a:gd name="T38" fmla="*/ 89 w 444"/>
                  <a:gd name="T39" fmla="*/ 0 h 445"/>
                  <a:gd name="T40" fmla="*/ 9 w 444"/>
                  <a:gd name="T41" fmla="*/ 0 h 445"/>
                  <a:gd name="T42" fmla="*/ 0 w 444"/>
                  <a:gd name="T43" fmla="*/ 10 h 445"/>
                  <a:gd name="T44" fmla="*/ 0 w 444"/>
                  <a:gd name="T45" fmla="*/ 54 h 445"/>
                  <a:gd name="T46" fmla="*/ 45 w 444"/>
                  <a:gd name="T47" fmla="*/ 54 h 445"/>
                  <a:gd name="T48" fmla="*/ 98 w 444"/>
                  <a:gd name="T49" fmla="*/ 275 h 445"/>
                  <a:gd name="T50" fmla="*/ 98 w 444"/>
                  <a:gd name="T51" fmla="*/ 302 h 445"/>
                  <a:gd name="T52" fmla="*/ 98 w 444"/>
                  <a:gd name="T53" fmla="*/ 338 h 445"/>
                  <a:gd name="T54" fmla="*/ 106 w 444"/>
                  <a:gd name="T55" fmla="*/ 346 h 445"/>
                  <a:gd name="T56" fmla="*/ 124 w 444"/>
                  <a:gd name="T57" fmla="*/ 346 h 445"/>
                  <a:gd name="T58" fmla="*/ 372 w 444"/>
                  <a:gd name="T59" fmla="*/ 346 h 445"/>
                  <a:gd name="T60" fmla="*/ 434 w 444"/>
                  <a:gd name="T61" fmla="*/ 346 h 445"/>
                  <a:gd name="T62" fmla="*/ 443 w 444"/>
                  <a:gd name="T63" fmla="*/ 338 h 445"/>
                  <a:gd name="T64" fmla="*/ 443 w 444"/>
                  <a:gd name="T65" fmla="*/ 302 h 445"/>
                  <a:gd name="T66" fmla="*/ 168 w 444"/>
                  <a:gd name="T67" fmla="*/ 302 h 445"/>
                  <a:gd name="T68" fmla="*/ 159 w 444"/>
                  <a:gd name="T69" fmla="*/ 28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445">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5" name="Freeform 146"/>
              <p:cNvSpPr>
                <a:spLocks noChangeArrowheads="1"/>
              </p:cNvSpPr>
              <p:nvPr/>
            </p:nvSpPr>
            <p:spPr bwMode="auto">
              <a:xfrm>
                <a:off x="10016360" y="1513402"/>
                <a:ext cx="176018" cy="245004"/>
              </a:xfrm>
              <a:custGeom>
                <a:avLst/>
                <a:gdLst>
                  <a:gd name="T0" fmla="*/ 318 w 356"/>
                  <a:gd name="T1" fmla="*/ 54 h 497"/>
                  <a:gd name="T2" fmla="*/ 318 w 356"/>
                  <a:gd name="T3" fmla="*/ 54 h 497"/>
                  <a:gd name="T4" fmla="*/ 283 w 356"/>
                  <a:gd name="T5" fmla="*/ 124 h 497"/>
                  <a:gd name="T6" fmla="*/ 71 w 356"/>
                  <a:gd name="T7" fmla="*/ 124 h 497"/>
                  <a:gd name="T8" fmla="*/ 36 w 356"/>
                  <a:gd name="T9" fmla="*/ 54 h 497"/>
                  <a:gd name="T10" fmla="*/ 0 w 356"/>
                  <a:gd name="T11" fmla="*/ 89 h 497"/>
                  <a:gd name="T12" fmla="*/ 0 w 356"/>
                  <a:gd name="T13" fmla="*/ 461 h 497"/>
                  <a:gd name="T14" fmla="*/ 36 w 356"/>
                  <a:gd name="T15" fmla="*/ 496 h 497"/>
                  <a:gd name="T16" fmla="*/ 318 w 356"/>
                  <a:gd name="T17" fmla="*/ 496 h 497"/>
                  <a:gd name="T18" fmla="*/ 355 w 356"/>
                  <a:gd name="T19" fmla="*/ 461 h 497"/>
                  <a:gd name="T20" fmla="*/ 355 w 356"/>
                  <a:gd name="T21" fmla="*/ 89 h 497"/>
                  <a:gd name="T22" fmla="*/ 318 w 356"/>
                  <a:gd name="T23" fmla="*/ 54 h 497"/>
                  <a:gd name="T24" fmla="*/ 265 w 356"/>
                  <a:gd name="T25" fmla="*/ 98 h 497"/>
                  <a:gd name="T26" fmla="*/ 265 w 356"/>
                  <a:gd name="T27" fmla="*/ 98 h 497"/>
                  <a:gd name="T28" fmla="*/ 292 w 356"/>
                  <a:gd name="T29" fmla="*/ 54 h 497"/>
                  <a:gd name="T30" fmla="*/ 230 w 356"/>
                  <a:gd name="T31" fmla="*/ 54 h 497"/>
                  <a:gd name="T32" fmla="*/ 212 w 356"/>
                  <a:gd name="T33" fmla="*/ 0 h 497"/>
                  <a:gd name="T34" fmla="*/ 133 w 356"/>
                  <a:gd name="T35" fmla="*/ 0 h 497"/>
                  <a:gd name="T36" fmla="*/ 115 w 356"/>
                  <a:gd name="T37" fmla="*/ 54 h 497"/>
                  <a:gd name="T38" fmla="*/ 61 w 356"/>
                  <a:gd name="T39" fmla="*/ 54 h 497"/>
                  <a:gd name="T40" fmla="*/ 89 w 356"/>
                  <a:gd name="T41" fmla="*/ 98 h 497"/>
                  <a:gd name="T42" fmla="*/ 265 w 356"/>
                  <a:gd name="T43" fmla="*/ 9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6" name="Freeform 158"/>
              <p:cNvSpPr>
                <a:spLocks noChangeArrowheads="1"/>
              </p:cNvSpPr>
              <p:nvPr/>
            </p:nvSpPr>
            <p:spPr bwMode="auto">
              <a:xfrm>
                <a:off x="9492649" y="1578447"/>
                <a:ext cx="245558" cy="114913"/>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5" name="组合 4"/>
            <p:cNvGrpSpPr/>
            <p:nvPr/>
          </p:nvGrpSpPr>
          <p:grpSpPr>
            <a:xfrm>
              <a:off x="1854583" y="4261680"/>
              <a:ext cx="9002102" cy="265227"/>
              <a:chOff x="2202926" y="3448880"/>
              <a:chExt cx="9002102" cy="265227"/>
            </a:xfrm>
            <a:grpFill/>
          </p:grpSpPr>
          <p:sp>
            <p:nvSpPr>
              <p:cNvPr id="86" name="Freeform 21"/>
              <p:cNvSpPr>
                <a:spLocks noChangeArrowheads="1"/>
              </p:cNvSpPr>
              <p:nvPr/>
            </p:nvSpPr>
            <p:spPr bwMode="auto">
              <a:xfrm>
                <a:off x="4132612" y="3505253"/>
                <a:ext cx="245558" cy="136596"/>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7" name="Freeform 22"/>
              <p:cNvSpPr>
                <a:spLocks noChangeArrowheads="1"/>
              </p:cNvSpPr>
              <p:nvPr/>
            </p:nvSpPr>
            <p:spPr bwMode="auto">
              <a:xfrm>
                <a:off x="3652364" y="3457554"/>
                <a:ext cx="228171" cy="227660"/>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8" name="Freeform 23"/>
              <p:cNvSpPr>
                <a:spLocks noChangeArrowheads="1"/>
              </p:cNvSpPr>
              <p:nvPr/>
            </p:nvSpPr>
            <p:spPr bwMode="auto">
              <a:xfrm>
                <a:off x="2683175" y="3470562"/>
                <a:ext cx="210787" cy="205978"/>
              </a:xfrm>
              <a:custGeom>
                <a:avLst/>
                <a:gdLst>
                  <a:gd name="T0" fmla="*/ 416 w 427"/>
                  <a:gd name="T1" fmla="*/ 53 h 417"/>
                  <a:gd name="T2" fmla="*/ 416 w 427"/>
                  <a:gd name="T3" fmla="*/ 53 h 417"/>
                  <a:gd name="T4" fmla="*/ 354 w 427"/>
                  <a:gd name="T5" fmla="*/ 9 h 417"/>
                  <a:gd name="T6" fmla="*/ 328 w 427"/>
                  <a:gd name="T7" fmla="*/ 0 h 417"/>
                  <a:gd name="T8" fmla="*/ 89 w 427"/>
                  <a:gd name="T9" fmla="*/ 0 h 417"/>
                  <a:gd name="T10" fmla="*/ 62 w 427"/>
                  <a:gd name="T11" fmla="*/ 9 h 417"/>
                  <a:gd name="T12" fmla="*/ 9 w 427"/>
                  <a:gd name="T13" fmla="*/ 53 h 417"/>
                  <a:gd name="T14" fmla="*/ 0 w 427"/>
                  <a:gd name="T15" fmla="*/ 80 h 417"/>
                  <a:gd name="T16" fmla="*/ 44 w 427"/>
                  <a:gd name="T17" fmla="*/ 399 h 417"/>
                  <a:gd name="T18" fmla="*/ 72 w 427"/>
                  <a:gd name="T19" fmla="*/ 416 h 417"/>
                  <a:gd name="T20" fmla="*/ 354 w 427"/>
                  <a:gd name="T21" fmla="*/ 416 h 417"/>
                  <a:gd name="T22" fmla="*/ 381 w 427"/>
                  <a:gd name="T23" fmla="*/ 399 h 417"/>
                  <a:gd name="T24" fmla="*/ 426 w 427"/>
                  <a:gd name="T25" fmla="*/ 80 h 417"/>
                  <a:gd name="T26" fmla="*/ 416 w 427"/>
                  <a:gd name="T27" fmla="*/ 53 h 417"/>
                  <a:gd name="T28" fmla="*/ 213 w 427"/>
                  <a:gd name="T29" fmla="*/ 266 h 417"/>
                  <a:gd name="T30" fmla="*/ 213 w 427"/>
                  <a:gd name="T31" fmla="*/ 266 h 417"/>
                  <a:gd name="T32" fmla="*/ 107 w 427"/>
                  <a:gd name="T33" fmla="*/ 124 h 417"/>
                  <a:gd name="T34" fmla="*/ 160 w 427"/>
                  <a:gd name="T35" fmla="*/ 124 h 417"/>
                  <a:gd name="T36" fmla="*/ 213 w 427"/>
                  <a:gd name="T37" fmla="*/ 222 h 417"/>
                  <a:gd name="T38" fmla="*/ 266 w 427"/>
                  <a:gd name="T39" fmla="*/ 124 h 417"/>
                  <a:gd name="T40" fmla="*/ 310 w 427"/>
                  <a:gd name="T41" fmla="*/ 124 h 417"/>
                  <a:gd name="T42" fmla="*/ 213 w 427"/>
                  <a:gd name="T43" fmla="*/ 266 h 417"/>
                  <a:gd name="T44" fmla="*/ 36 w 427"/>
                  <a:gd name="T45" fmla="*/ 80 h 417"/>
                  <a:gd name="T46" fmla="*/ 36 w 427"/>
                  <a:gd name="T47" fmla="*/ 80 h 417"/>
                  <a:gd name="T48" fmla="*/ 89 w 427"/>
                  <a:gd name="T49" fmla="*/ 27 h 417"/>
                  <a:gd name="T50" fmla="*/ 328 w 427"/>
                  <a:gd name="T51" fmla="*/ 27 h 417"/>
                  <a:gd name="T52" fmla="*/ 391 w 427"/>
                  <a:gd name="T53" fmla="*/ 80 h 417"/>
                  <a:gd name="T54" fmla="*/ 36 w 427"/>
                  <a:gd name="T55"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417">
                    <a:moveTo>
                      <a:pt x="416" y="53"/>
                    </a:moveTo>
                    <a:lnTo>
                      <a:pt x="416" y="53"/>
                    </a:lnTo>
                    <a:cubicBezTo>
                      <a:pt x="408" y="44"/>
                      <a:pt x="363" y="9"/>
                      <a:pt x="354" y="9"/>
                    </a:cubicBezTo>
                    <a:cubicBezTo>
                      <a:pt x="354" y="0"/>
                      <a:pt x="337" y="0"/>
                      <a:pt x="328" y="0"/>
                    </a:cubicBezTo>
                    <a:cubicBezTo>
                      <a:pt x="89" y="0"/>
                      <a:pt x="89" y="0"/>
                      <a:pt x="89" y="0"/>
                    </a:cubicBezTo>
                    <a:cubicBezTo>
                      <a:pt x="89" y="0"/>
                      <a:pt x="72" y="0"/>
                      <a:pt x="62" y="9"/>
                    </a:cubicBezTo>
                    <a:cubicBezTo>
                      <a:pt x="62" y="9"/>
                      <a:pt x="18" y="44"/>
                      <a:pt x="9" y="53"/>
                    </a:cubicBezTo>
                    <a:cubicBezTo>
                      <a:pt x="0" y="53"/>
                      <a:pt x="0" y="62"/>
                      <a:pt x="0" y="80"/>
                    </a:cubicBezTo>
                    <a:cubicBezTo>
                      <a:pt x="0" y="88"/>
                      <a:pt x="44" y="399"/>
                      <a:pt x="44" y="399"/>
                    </a:cubicBezTo>
                    <a:cubicBezTo>
                      <a:pt x="53" y="407"/>
                      <a:pt x="62" y="416"/>
                      <a:pt x="72" y="416"/>
                    </a:cubicBezTo>
                    <a:cubicBezTo>
                      <a:pt x="354" y="416"/>
                      <a:pt x="354" y="416"/>
                      <a:pt x="354" y="416"/>
                    </a:cubicBezTo>
                    <a:cubicBezTo>
                      <a:pt x="363" y="416"/>
                      <a:pt x="372" y="407"/>
                      <a:pt x="381" y="399"/>
                    </a:cubicBezTo>
                    <a:cubicBezTo>
                      <a:pt x="381" y="399"/>
                      <a:pt x="426" y="88"/>
                      <a:pt x="426" y="80"/>
                    </a:cubicBezTo>
                    <a:cubicBezTo>
                      <a:pt x="426" y="62"/>
                      <a:pt x="416" y="53"/>
                      <a:pt x="416" y="53"/>
                    </a:cubicBezTo>
                    <a:close/>
                    <a:moveTo>
                      <a:pt x="213" y="266"/>
                    </a:moveTo>
                    <a:lnTo>
                      <a:pt x="213" y="266"/>
                    </a:lnTo>
                    <a:cubicBezTo>
                      <a:pt x="133" y="266"/>
                      <a:pt x="116" y="150"/>
                      <a:pt x="107" y="124"/>
                    </a:cubicBezTo>
                    <a:cubicBezTo>
                      <a:pt x="160" y="124"/>
                      <a:pt x="160" y="124"/>
                      <a:pt x="160" y="124"/>
                    </a:cubicBezTo>
                    <a:cubicBezTo>
                      <a:pt x="160" y="159"/>
                      <a:pt x="178" y="222"/>
                      <a:pt x="213" y="222"/>
                    </a:cubicBezTo>
                    <a:cubicBezTo>
                      <a:pt x="248" y="222"/>
                      <a:pt x="257" y="159"/>
                      <a:pt x="266" y="124"/>
                    </a:cubicBezTo>
                    <a:cubicBezTo>
                      <a:pt x="310" y="124"/>
                      <a:pt x="310" y="124"/>
                      <a:pt x="310" y="124"/>
                    </a:cubicBezTo>
                    <a:cubicBezTo>
                      <a:pt x="310" y="150"/>
                      <a:pt x="293" y="266"/>
                      <a:pt x="213" y="266"/>
                    </a:cubicBezTo>
                    <a:close/>
                    <a:moveTo>
                      <a:pt x="36" y="80"/>
                    </a:moveTo>
                    <a:lnTo>
                      <a:pt x="36" y="80"/>
                    </a:lnTo>
                    <a:cubicBezTo>
                      <a:pt x="89" y="27"/>
                      <a:pt x="89" y="27"/>
                      <a:pt x="89" y="27"/>
                    </a:cubicBezTo>
                    <a:cubicBezTo>
                      <a:pt x="328" y="27"/>
                      <a:pt x="328" y="27"/>
                      <a:pt x="328" y="27"/>
                    </a:cubicBezTo>
                    <a:cubicBezTo>
                      <a:pt x="391" y="80"/>
                      <a:pt x="391" y="80"/>
                      <a:pt x="391" y="80"/>
                    </a:cubicBezTo>
                    <a:lnTo>
                      <a:pt x="36" y="8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9" name="Freeform 30"/>
              <p:cNvSpPr>
                <a:spLocks noChangeArrowheads="1"/>
              </p:cNvSpPr>
              <p:nvPr/>
            </p:nvSpPr>
            <p:spPr bwMode="auto">
              <a:xfrm>
                <a:off x="3154731" y="3457554"/>
                <a:ext cx="245558" cy="231996"/>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0" name="Freeform 31"/>
              <p:cNvSpPr>
                <a:spLocks noChangeArrowheads="1"/>
              </p:cNvSpPr>
              <p:nvPr/>
            </p:nvSpPr>
            <p:spPr bwMode="auto">
              <a:xfrm>
                <a:off x="4630245" y="3461890"/>
                <a:ext cx="228171" cy="223324"/>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1" name="Freeform 32"/>
              <p:cNvSpPr>
                <a:spLocks noChangeArrowheads="1"/>
              </p:cNvSpPr>
              <p:nvPr/>
            </p:nvSpPr>
            <p:spPr bwMode="auto">
              <a:xfrm>
                <a:off x="4734552" y="3509590"/>
                <a:ext cx="52154" cy="108409"/>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2" name="Freeform 34"/>
              <p:cNvSpPr>
                <a:spLocks noChangeArrowheads="1"/>
              </p:cNvSpPr>
              <p:nvPr/>
            </p:nvSpPr>
            <p:spPr bwMode="auto">
              <a:xfrm>
                <a:off x="9074170" y="3448880"/>
                <a:ext cx="139077" cy="245006"/>
              </a:xfrm>
              <a:custGeom>
                <a:avLst/>
                <a:gdLst>
                  <a:gd name="T0" fmla="*/ 283 w 284"/>
                  <a:gd name="T1" fmla="*/ 115 h 497"/>
                  <a:gd name="T2" fmla="*/ 283 w 284"/>
                  <a:gd name="T3" fmla="*/ 115 h 497"/>
                  <a:gd name="T4" fmla="*/ 283 w 284"/>
                  <a:gd name="T5" fmla="*/ 62 h 497"/>
                  <a:gd name="T6" fmla="*/ 142 w 284"/>
                  <a:gd name="T7" fmla="*/ 0 h 497"/>
                  <a:gd name="T8" fmla="*/ 0 w 284"/>
                  <a:gd name="T9" fmla="*/ 62 h 497"/>
                  <a:gd name="T10" fmla="*/ 0 w 284"/>
                  <a:gd name="T11" fmla="*/ 115 h 497"/>
                  <a:gd name="T12" fmla="*/ 97 w 284"/>
                  <a:gd name="T13" fmla="*/ 248 h 497"/>
                  <a:gd name="T14" fmla="*/ 0 w 284"/>
                  <a:gd name="T15" fmla="*/ 381 h 497"/>
                  <a:gd name="T16" fmla="*/ 0 w 284"/>
                  <a:gd name="T17" fmla="*/ 443 h 497"/>
                  <a:gd name="T18" fmla="*/ 142 w 284"/>
                  <a:gd name="T19" fmla="*/ 496 h 497"/>
                  <a:gd name="T20" fmla="*/ 283 w 284"/>
                  <a:gd name="T21" fmla="*/ 443 h 497"/>
                  <a:gd name="T22" fmla="*/ 283 w 284"/>
                  <a:gd name="T23" fmla="*/ 381 h 497"/>
                  <a:gd name="T24" fmla="*/ 186 w 284"/>
                  <a:gd name="T25" fmla="*/ 248 h 497"/>
                  <a:gd name="T26" fmla="*/ 283 w 284"/>
                  <a:gd name="T27" fmla="*/ 115 h 497"/>
                  <a:gd name="T28" fmla="*/ 44 w 284"/>
                  <a:gd name="T29" fmla="*/ 62 h 497"/>
                  <a:gd name="T30" fmla="*/ 44 w 284"/>
                  <a:gd name="T31" fmla="*/ 62 h 497"/>
                  <a:gd name="T32" fmla="*/ 142 w 284"/>
                  <a:gd name="T33" fmla="*/ 35 h 497"/>
                  <a:gd name="T34" fmla="*/ 239 w 284"/>
                  <a:gd name="T35" fmla="*/ 62 h 497"/>
                  <a:gd name="T36" fmla="*/ 248 w 284"/>
                  <a:gd name="T37" fmla="*/ 71 h 497"/>
                  <a:gd name="T38" fmla="*/ 142 w 284"/>
                  <a:gd name="T39" fmla="*/ 97 h 497"/>
                  <a:gd name="T40" fmla="*/ 35 w 284"/>
                  <a:gd name="T41" fmla="*/ 71 h 497"/>
                  <a:gd name="T42" fmla="*/ 44 w 284"/>
                  <a:gd name="T43" fmla="*/ 62 h 497"/>
                  <a:gd name="T44" fmla="*/ 151 w 284"/>
                  <a:gd name="T45" fmla="*/ 248 h 497"/>
                  <a:gd name="T46" fmla="*/ 151 w 284"/>
                  <a:gd name="T47" fmla="*/ 248 h 497"/>
                  <a:gd name="T48" fmla="*/ 204 w 284"/>
                  <a:gd name="T49" fmla="*/ 328 h 497"/>
                  <a:gd name="T50" fmla="*/ 248 w 284"/>
                  <a:gd name="T51" fmla="*/ 381 h 497"/>
                  <a:gd name="T52" fmla="*/ 248 w 284"/>
                  <a:gd name="T53" fmla="*/ 416 h 497"/>
                  <a:gd name="T54" fmla="*/ 151 w 284"/>
                  <a:gd name="T55" fmla="*/ 354 h 497"/>
                  <a:gd name="T56" fmla="*/ 133 w 284"/>
                  <a:gd name="T57" fmla="*/ 354 h 497"/>
                  <a:gd name="T58" fmla="*/ 35 w 284"/>
                  <a:gd name="T59" fmla="*/ 416 h 497"/>
                  <a:gd name="T60" fmla="*/ 35 w 284"/>
                  <a:gd name="T61" fmla="*/ 381 h 497"/>
                  <a:gd name="T62" fmla="*/ 80 w 284"/>
                  <a:gd name="T63" fmla="*/ 328 h 497"/>
                  <a:gd name="T64" fmla="*/ 133 w 284"/>
                  <a:gd name="T65" fmla="*/ 248 h 497"/>
                  <a:gd name="T66" fmla="*/ 80 w 284"/>
                  <a:gd name="T67" fmla="*/ 177 h 497"/>
                  <a:gd name="T68" fmla="*/ 35 w 284"/>
                  <a:gd name="T69" fmla="*/ 115 h 497"/>
                  <a:gd name="T70" fmla="*/ 35 w 284"/>
                  <a:gd name="T71" fmla="*/ 88 h 497"/>
                  <a:gd name="T72" fmla="*/ 142 w 284"/>
                  <a:gd name="T73" fmla="*/ 115 h 497"/>
                  <a:gd name="T74" fmla="*/ 248 w 284"/>
                  <a:gd name="T75" fmla="*/ 88 h 497"/>
                  <a:gd name="T76" fmla="*/ 248 w 284"/>
                  <a:gd name="T77" fmla="*/ 115 h 497"/>
                  <a:gd name="T78" fmla="*/ 204 w 284"/>
                  <a:gd name="T79" fmla="*/ 177 h 497"/>
                  <a:gd name="T80" fmla="*/ 151 w 284"/>
                  <a:gd name="T81"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497">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3" name="Freeform 38"/>
              <p:cNvSpPr>
                <a:spLocks noChangeArrowheads="1"/>
              </p:cNvSpPr>
              <p:nvPr/>
            </p:nvSpPr>
            <p:spPr bwMode="auto">
              <a:xfrm>
                <a:off x="6157911" y="3461890"/>
                <a:ext cx="99961" cy="223324"/>
              </a:xfrm>
              <a:custGeom>
                <a:avLst/>
                <a:gdLst>
                  <a:gd name="T0" fmla="*/ 26 w 205"/>
                  <a:gd name="T1" fmla="*/ 443 h 453"/>
                  <a:gd name="T2" fmla="*/ 26 w 205"/>
                  <a:gd name="T3" fmla="*/ 443 h 453"/>
                  <a:gd name="T4" fmla="*/ 106 w 205"/>
                  <a:gd name="T5" fmla="*/ 266 h 453"/>
                  <a:gd name="T6" fmla="*/ 8 w 205"/>
                  <a:gd name="T7" fmla="*/ 212 h 453"/>
                  <a:gd name="T8" fmla="*/ 186 w 205"/>
                  <a:gd name="T9" fmla="*/ 0 h 453"/>
                  <a:gd name="T10" fmla="*/ 106 w 205"/>
                  <a:gd name="T11" fmla="*/ 187 h 453"/>
                  <a:gd name="T12" fmla="*/ 204 w 205"/>
                  <a:gd name="T13" fmla="*/ 240 h 453"/>
                  <a:gd name="T14" fmla="*/ 26 w 205"/>
                  <a:gd name="T15" fmla="*/ 44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53">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4" name="Freeform 39"/>
              <p:cNvSpPr>
                <a:spLocks noChangeArrowheads="1"/>
              </p:cNvSpPr>
              <p:nvPr/>
            </p:nvSpPr>
            <p:spPr bwMode="auto">
              <a:xfrm>
                <a:off x="5612472" y="3461890"/>
                <a:ext cx="219479" cy="218988"/>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5" name="Freeform 40"/>
              <p:cNvSpPr>
                <a:spLocks noChangeArrowheads="1"/>
              </p:cNvSpPr>
              <p:nvPr/>
            </p:nvSpPr>
            <p:spPr bwMode="auto">
              <a:xfrm>
                <a:off x="5153953" y="3539945"/>
                <a:ext cx="158635" cy="153941"/>
              </a:xfrm>
              <a:custGeom>
                <a:avLst/>
                <a:gdLst>
                  <a:gd name="T0" fmla="*/ 311 w 320"/>
                  <a:gd name="T1" fmla="*/ 0 h 312"/>
                  <a:gd name="T2" fmla="*/ 311 w 320"/>
                  <a:gd name="T3" fmla="*/ 0 h 312"/>
                  <a:gd name="T4" fmla="*/ 293 w 320"/>
                  <a:gd name="T5" fmla="*/ 0 h 312"/>
                  <a:gd name="T6" fmla="*/ 284 w 320"/>
                  <a:gd name="T7" fmla="*/ 9 h 312"/>
                  <a:gd name="T8" fmla="*/ 284 w 320"/>
                  <a:gd name="T9" fmla="*/ 72 h 312"/>
                  <a:gd name="T10" fmla="*/ 160 w 320"/>
                  <a:gd name="T11" fmla="*/ 160 h 312"/>
                  <a:gd name="T12" fmla="*/ 36 w 320"/>
                  <a:gd name="T13" fmla="*/ 72 h 312"/>
                  <a:gd name="T14" fmla="*/ 36 w 320"/>
                  <a:gd name="T15" fmla="*/ 9 h 312"/>
                  <a:gd name="T16" fmla="*/ 28 w 320"/>
                  <a:gd name="T17" fmla="*/ 0 h 312"/>
                  <a:gd name="T18" fmla="*/ 9 w 320"/>
                  <a:gd name="T19" fmla="*/ 0 h 312"/>
                  <a:gd name="T20" fmla="*/ 0 w 320"/>
                  <a:gd name="T21" fmla="*/ 9 h 312"/>
                  <a:gd name="T22" fmla="*/ 0 w 320"/>
                  <a:gd name="T23" fmla="*/ 72 h 312"/>
                  <a:gd name="T24" fmla="*/ 134 w 320"/>
                  <a:gd name="T25" fmla="*/ 196 h 312"/>
                  <a:gd name="T26" fmla="*/ 134 w 320"/>
                  <a:gd name="T27" fmla="*/ 266 h 312"/>
                  <a:gd name="T28" fmla="*/ 72 w 320"/>
                  <a:gd name="T29" fmla="*/ 266 h 312"/>
                  <a:gd name="T30" fmla="*/ 63 w 320"/>
                  <a:gd name="T31" fmla="*/ 275 h 312"/>
                  <a:gd name="T32" fmla="*/ 63 w 320"/>
                  <a:gd name="T33" fmla="*/ 302 h 312"/>
                  <a:gd name="T34" fmla="*/ 72 w 320"/>
                  <a:gd name="T35" fmla="*/ 311 h 312"/>
                  <a:gd name="T36" fmla="*/ 249 w 320"/>
                  <a:gd name="T37" fmla="*/ 311 h 312"/>
                  <a:gd name="T38" fmla="*/ 257 w 320"/>
                  <a:gd name="T39" fmla="*/ 302 h 312"/>
                  <a:gd name="T40" fmla="*/ 257 w 320"/>
                  <a:gd name="T41" fmla="*/ 275 h 312"/>
                  <a:gd name="T42" fmla="*/ 249 w 320"/>
                  <a:gd name="T43" fmla="*/ 266 h 312"/>
                  <a:gd name="T44" fmla="*/ 187 w 320"/>
                  <a:gd name="T45" fmla="*/ 266 h 312"/>
                  <a:gd name="T46" fmla="*/ 187 w 320"/>
                  <a:gd name="T47" fmla="*/ 196 h 312"/>
                  <a:gd name="T48" fmla="*/ 319 w 320"/>
                  <a:gd name="T49" fmla="*/ 72 h 312"/>
                  <a:gd name="T50" fmla="*/ 319 w 320"/>
                  <a:gd name="T51" fmla="*/ 9 h 312"/>
                  <a:gd name="T52" fmla="*/ 311 w 320"/>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312">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6" name="Freeform 41"/>
              <p:cNvSpPr>
                <a:spLocks noChangeArrowheads="1"/>
              </p:cNvSpPr>
              <p:nvPr/>
            </p:nvSpPr>
            <p:spPr bwMode="auto">
              <a:xfrm>
                <a:off x="5197414" y="3539945"/>
                <a:ext cx="69538" cy="58541"/>
              </a:xfrm>
              <a:custGeom>
                <a:avLst/>
                <a:gdLst>
                  <a:gd name="T0" fmla="*/ 71 w 143"/>
                  <a:gd name="T1" fmla="*/ 116 h 117"/>
                  <a:gd name="T2" fmla="*/ 71 w 143"/>
                  <a:gd name="T3" fmla="*/ 116 h 117"/>
                  <a:gd name="T4" fmla="*/ 142 w 143"/>
                  <a:gd name="T5" fmla="*/ 72 h 117"/>
                  <a:gd name="T6" fmla="*/ 142 w 143"/>
                  <a:gd name="T7" fmla="*/ 0 h 117"/>
                  <a:gd name="T8" fmla="*/ 0 w 143"/>
                  <a:gd name="T9" fmla="*/ 0 h 117"/>
                  <a:gd name="T10" fmla="*/ 0 w 143"/>
                  <a:gd name="T11" fmla="*/ 72 h 117"/>
                  <a:gd name="T12" fmla="*/ 71 w 143"/>
                  <a:gd name="T13" fmla="*/ 116 h 117"/>
                </a:gdLst>
                <a:ahLst/>
                <a:cxnLst>
                  <a:cxn ang="0">
                    <a:pos x="T0" y="T1"/>
                  </a:cxn>
                  <a:cxn ang="0">
                    <a:pos x="T2" y="T3"/>
                  </a:cxn>
                  <a:cxn ang="0">
                    <a:pos x="T4" y="T5"/>
                  </a:cxn>
                  <a:cxn ang="0">
                    <a:pos x="T6" y="T7"/>
                  </a:cxn>
                  <a:cxn ang="0">
                    <a:pos x="T8" y="T9"/>
                  </a:cxn>
                  <a:cxn ang="0">
                    <a:pos x="T10" y="T11"/>
                  </a:cxn>
                  <a:cxn ang="0">
                    <a:pos x="T12" y="T13"/>
                  </a:cxn>
                </a:cxnLst>
                <a:rect l="0" t="0" r="r" b="b"/>
                <a:pathLst>
                  <a:path w="143" h="117">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7" name="Freeform 42"/>
              <p:cNvSpPr>
                <a:spLocks noChangeArrowheads="1"/>
              </p:cNvSpPr>
              <p:nvPr/>
            </p:nvSpPr>
            <p:spPr bwMode="auto">
              <a:xfrm>
                <a:off x="5197414" y="3448880"/>
                <a:ext cx="69538" cy="73719"/>
              </a:xfrm>
              <a:custGeom>
                <a:avLst/>
                <a:gdLst>
                  <a:gd name="T0" fmla="*/ 142 w 143"/>
                  <a:gd name="T1" fmla="*/ 44 h 151"/>
                  <a:gd name="T2" fmla="*/ 142 w 143"/>
                  <a:gd name="T3" fmla="*/ 44 h 151"/>
                  <a:gd name="T4" fmla="*/ 71 w 143"/>
                  <a:gd name="T5" fmla="*/ 0 h 151"/>
                  <a:gd name="T6" fmla="*/ 0 w 143"/>
                  <a:gd name="T7" fmla="*/ 44 h 151"/>
                  <a:gd name="T8" fmla="*/ 0 w 143"/>
                  <a:gd name="T9" fmla="*/ 150 h 151"/>
                  <a:gd name="T10" fmla="*/ 142 w 143"/>
                  <a:gd name="T11" fmla="*/ 150 h 151"/>
                  <a:gd name="T12" fmla="*/ 142 w 143"/>
                  <a:gd name="T13" fmla="*/ 44 h 151"/>
                </a:gdLst>
                <a:ahLst/>
                <a:cxnLst>
                  <a:cxn ang="0">
                    <a:pos x="T0" y="T1"/>
                  </a:cxn>
                  <a:cxn ang="0">
                    <a:pos x="T2" y="T3"/>
                  </a:cxn>
                  <a:cxn ang="0">
                    <a:pos x="T4" y="T5"/>
                  </a:cxn>
                  <a:cxn ang="0">
                    <a:pos x="T6" y="T7"/>
                  </a:cxn>
                  <a:cxn ang="0">
                    <a:pos x="T8" y="T9"/>
                  </a:cxn>
                  <a:cxn ang="0">
                    <a:pos x="T10" y="T11"/>
                  </a:cxn>
                  <a:cxn ang="0">
                    <a:pos x="T12" y="T13"/>
                  </a:cxn>
                </a:cxnLst>
                <a:rect l="0" t="0" r="r" b="b"/>
                <a:pathLst>
                  <a:path w="143" h="151">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8" name="Freeform 89"/>
              <p:cNvSpPr>
                <a:spLocks noChangeArrowheads="1"/>
              </p:cNvSpPr>
              <p:nvPr/>
            </p:nvSpPr>
            <p:spPr bwMode="auto">
              <a:xfrm>
                <a:off x="7563888" y="3461890"/>
                <a:ext cx="228171" cy="223324"/>
              </a:xfrm>
              <a:custGeom>
                <a:avLst/>
                <a:gdLst>
                  <a:gd name="T0" fmla="*/ 230 w 462"/>
                  <a:gd name="T1" fmla="*/ 0 h 453"/>
                  <a:gd name="T2" fmla="*/ 230 w 462"/>
                  <a:gd name="T3" fmla="*/ 0 h 453"/>
                  <a:gd name="T4" fmla="*/ 0 w 462"/>
                  <a:gd name="T5" fmla="*/ 222 h 453"/>
                  <a:gd name="T6" fmla="*/ 230 w 462"/>
                  <a:gd name="T7" fmla="*/ 452 h 453"/>
                  <a:gd name="T8" fmla="*/ 461 w 462"/>
                  <a:gd name="T9" fmla="*/ 222 h 453"/>
                  <a:gd name="T10" fmla="*/ 230 w 462"/>
                  <a:gd name="T11" fmla="*/ 0 h 453"/>
                  <a:gd name="T12" fmla="*/ 230 w 462"/>
                  <a:gd name="T13" fmla="*/ 302 h 453"/>
                  <a:gd name="T14" fmla="*/ 230 w 462"/>
                  <a:gd name="T15" fmla="*/ 302 h 453"/>
                  <a:gd name="T16" fmla="*/ 159 w 462"/>
                  <a:gd name="T17" fmla="*/ 222 h 453"/>
                  <a:gd name="T18" fmla="*/ 230 w 462"/>
                  <a:gd name="T19" fmla="*/ 151 h 453"/>
                  <a:gd name="T20" fmla="*/ 301 w 462"/>
                  <a:gd name="T21" fmla="*/ 222 h 453"/>
                  <a:gd name="T22" fmla="*/ 230 w 462"/>
                  <a:gd name="T23" fmla="*/ 30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99" name="Freeform 97"/>
              <p:cNvSpPr>
                <a:spLocks noChangeArrowheads="1"/>
              </p:cNvSpPr>
              <p:nvPr/>
            </p:nvSpPr>
            <p:spPr bwMode="auto">
              <a:xfrm>
                <a:off x="8044135" y="3466226"/>
                <a:ext cx="245558" cy="210314"/>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0" name="Freeform 100"/>
              <p:cNvSpPr>
                <a:spLocks noChangeArrowheads="1"/>
              </p:cNvSpPr>
              <p:nvPr/>
            </p:nvSpPr>
            <p:spPr bwMode="auto">
              <a:xfrm>
                <a:off x="6577315" y="3492244"/>
                <a:ext cx="245556" cy="158278"/>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1" name="Freeform 112"/>
              <p:cNvSpPr>
                <a:spLocks noChangeArrowheads="1"/>
              </p:cNvSpPr>
              <p:nvPr/>
            </p:nvSpPr>
            <p:spPr bwMode="auto">
              <a:xfrm>
                <a:off x="2202926" y="3461890"/>
                <a:ext cx="191230" cy="218988"/>
              </a:xfrm>
              <a:custGeom>
                <a:avLst/>
                <a:gdLst>
                  <a:gd name="T0" fmla="*/ 345 w 390"/>
                  <a:gd name="T1" fmla="*/ 0 h 444"/>
                  <a:gd name="T2" fmla="*/ 0 w 390"/>
                  <a:gd name="T3" fmla="*/ 53 h 444"/>
                  <a:gd name="T4" fmla="*/ 44 w 390"/>
                  <a:gd name="T5" fmla="*/ 443 h 444"/>
                  <a:gd name="T6" fmla="*/ 389 w 390"/>
                  <a:gd name="T7" fmla="*/ 399 h 444"/>
                  <a:gd name="T8" fmla="*/ 345 w 390"/>
                  <a:gd name="T9" fmla="*/ 0 h 444"/>
                  <a:gd name="T10" fmla="*/ 345 w 390"/>
                  <a:gd name="T11" fmla="*/ 399 h 444"/>
                  <a:gd name="T12" fmla="*/ 44 w 390"/>
                  <a:gd name="T13" fmla="*/ 53 h 444"/>
                  <a:gd name="T14" fmla="*/ 345 w 390"/>
                  <a:gd name="T15" fmla="*/ 399 h 444"/>
                  <a:gd name="T16" fmla="*/ 221 w 390"/>
                  <a:gd name="T17" fmla="*/ 275 h 444"/>
                  <a:gd name="T18" fmla="*/ 97 w 390"/>
                  <a:gd name="T19" fmla="*/ 302 h 444"/>
                  <a:gd name="T20" fmla="*/ 221 w 390"/>
                  <a:gd name="T21" fmla="*/ 275 h 444"/>
                  <a:gd name="T22" fmla="*/ 292 w 390"/>
                  <a:gd name="T23" fmla="*/ 177 h 444"/>
                  <a:gd name="T24" fmla="*/ 195 w 390"/>
                  <a:gd name="T25" fmla="*/ 196 h 444"/>
                  <a:gd name="T26" fmla="*/ 292 w 390"/>
                  <a:gd name="T27" fmla="*/ 177 h 444"/>
                  <a:gd name="T28" fmla="*/ 195 w 390"/>
                  <a:gd name="T29" fmla="*/ 151 h 444"/>
                  <a:gd name="T30" fmla="*/ 292 w 390"/>
                  <a:gd name="T31" fmla="*/ 98 h 444"/>
                  <a:gd name="T32" fmla="*/ 195 w 390"/>
                  <a:gd name="T33" fmla="*/ 151 h 444"/>
                  <a:gd name="T34" fmla="*/ 168 w 390"/>
                  <a:gd name="T35" fmla="*/ 98 h 444"/>
                  <a:gd name="T36" fmla="*/ 97 w 390"/>
                  <a:gd name="T37" fmla="*/ 196 h 444"/>
                  <a:gd name="T38" fmla="*/ 168 w 390"/>
                  <a:gd name="T39" fmla="*/ 98 h 444"/>
                  <a:gd name="T40" fmla="*/ 141 w 390"/>
                  <a:gd name="T41" fmla="*/ 222 h 444"/>
                  <a:gd name="T42" fmla="*/ 97 w 390"/>
                  <a:gd name="T43" fmla="*/ 249 h 444"/>
                  <a:gd name="T44" fmla="*/ 141 w 390"/>
                  <a:gd name="T45" fmla="*/ 222 h 444"/>
                  <a:gd name="T46" fmla="*/ 168 w 390"/>
                  <a:gd name="T47" fmla="*/ 249 h 444"/>
                  <a:gd name="T48" fmla="*/ 292 w 390"/>
                  <a:gd name="T49" fmla="*/ 222 h 444"/>
                  <a:gd name="T50" fmla="*/ 168 w 390"/>
                  <a:gd name="T51" fmla="*/ 249 h 444"/>
                  <a:gd name="T52" fmla="*/ 292 w 390"/>
                  <a:gd name="T53" fmla="*/ 319 h 444"/>
                  <a:gd name="T54" fmla="*/ 97 w 390"/>
                  <a:gd name="T55" fmla="*/ 346 h 444"/>
                  <a:gd name="T56" fmla="*/ 292 w 390"/>
                  <a:gd name="T57" fmla="*/ 319 h 444"/>
                  <a:gd name="T58" fmla="*/ 248 w 390"/>
                  <a:gd name="T59" fmla="*/ 302 h 444"/>
                  <a:gd name="T60" fmla="*/ 292 w 390"/>
                  <a:gd name="T61" fmla="*/ 275 h 444"/>
                  <a:gd name="T62" fmla="*/ 248 w 390"/>
                  <a:gd name="T63" fmla="*/ 30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2" name="Freeform 120"/>
              <p:cNvSpPr>
                <a:spLocks noChangeArrowheads="1"/>
              </p:cNvSpPr>
              <p:nvPr/>
            </p:nvSpPr>
            <p:spPr bwMode="auto">
              <a:xfrm>
                <a:off x="7118407" y="3453216"/>
                <a:ext cx="139077" cy="236332"/>
              </a:xfrm>
              <a:custGeom>
                <a:avLst/>
                <a:gdLst>
                  <a:gd name="T0" fmla="*/ 150 w 283"/>
                  <a:gd name="T1" fmla="*/ 9 h 479"/>
                  <a:gd name="T2" fmla="*/ 150 w 283"/>
                  <a:gd name="T3" fmla="*/ 9 h 479"/>
                  <a:gd name="T4" fmla="*/ 132 w 283"/>
                  <a:gd name="T5" fmla="*/ 9 h 479"/>
                  <a:gd name="T6" fmla="*/ 0 w 283"/>
                  <a:gd name="T7" fmla="*/ 345 h 479"/>
                  <a:gd name="T8" fmla="*/ 141 w 283"/>
                  <a:gd name="T9" fmla="*/ 478 h 479"/>
                  <a:gd name="T10" fmla="*/ 282 w 283"/>
                  <a:gd name="T11" fmla="*/ 345 h 479"/>
                  <a:gd name="T12" fmla="*/ 150 w 283"/>
                  <a:gd name="T13" fmla="*/ 9 h 479"/>
                  <a:gd name="T14" fmla="*/ 123 w 283"/>
                  <a:gd name="T15" fmla="*/ 204 h 479"/>
                  <a:gd name="T16" fmla="*/ 123 w 283"/>
                  <a:gd name="T17" fmla="*/ 204 h 479"/>
                  <a:gd name="T18" fmla="*/ 123 w 283"/>
                  <a:gd name="T19" fmla="*/ 221 h 479"/>
                  <a:gd name="T20" fmla="*/ 97 w 283"/>
                  <a:gd name="T21" fmla="*/ 336 h 479"/>
                  <a:gd name="T22" fmla="*/ 70 w 283"/>
                  <a:gd name="T23" fmla="*/ 372 h 479"/>
                  <a:gd name="T24" fmla="*/ 44 w 283"/>
                  <a:gd name="T25" fmla="*/ 345 h 479"/>
                  <a:gd name="T26" fmla="*/ 88 w 283"/>
                  <a:gd name="T27" fmla="*/ 221 h 479"/>
                  <a:gd name="T28" fmla="*/ 114 w 283"/>
                  <a:gd name="T29" fmla="*/ 194 h 479"/>
                  <a:gd name="T30" fmla="*/ 123 w 283"/>
                  <a:gd name="T31" fmla="*/ 194 h 479"/>
                  <a:gd name="T32" fmla="*/ 123 w 283"/>
                  <a:gd name="T33" fmla="*/ 20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479">
                    <a:moveTo>
                      <a:pt x="150" y="9"/>
                    </a:moveTo>
                    <a:lnTo>
                      <a:pt x="150" y="9"/>
                    </a:lnTo>
                    <a:cubicBezTo>
                      <a:pt x="150" y="0"/>
                      <a:pt x="141" y="0"/>
                      <a:pt x="132" y="9"/>
                    </a:cubicBezTo>
                    <a:cubicBezTo>
                      <a:pt x="114" y="185"/>
                      <a:pt x="0" y="221"/>
                      <a:pt x="0" y="345"/>
                    </a:cubicBezTo>
                    <a:cubicBezTo>
                      <a:pt x="0" y="416"/>
                      <a:pt x="70" y="478"/>
                      <a:pt x="141" y="478"/>
                    </a:cubicBezTo>
                    <a:cubicBezTo>
                      <a:pt x="220" y="478"/>
                      <a:pt x="282" y="416"/>
                      <a:pt x="282" y="345"/>
                    </a:cubicBezTo>
                    <a:cubicBezTo>
                      <a:pt x="282" y="221"/>
                      <a:pt x="167" y="185"/>
                      <a:pt x="150" y="9"/>
                    </a:cubicBezTo>
                    <a:close/>
                    <a:moveTo>
                      <a:pt x="123" y="204"/>
                    </a:moveTo>
                    <a:lnTo>
                      <a:pt x="123" y="204"/>
                    </a:lnTo>
                    <a:cubicBezTo>
                      <a:pt x="123" y="204"/>
                      <a:pt x="123" y="213"/>
                      <a:pt x="123" y="221"/>
                    </a:cubicBezTo>
                    <a:cubicBezTo>
                      <a:pt x="114" y="257"/>
                      <a:pt x="97" y="292"/>
                      <a:pt x="97" y="336"/>
                    </a:cubicBezTo>
                    <a:cubicBezTo>
                      <a:pt x="97" y="363"/>
                      <a:pt x="88" y="372"/>
                      <a:pt x="70" y="372"/>
                    </a:cubicBezTo>
                    <a:cubicBezTo>
                      <a:pt x="53" y="372"/>
                      <a:pt x="44" y="363"/>
                      <a:pt x="44" y="345"/>
                    </a:cubicBezTo>
                    <a:cubicBezTo>
                      <a:pt x="44" y="292"/>
                      <a:pt x="70" y="257"/>
                      <a:pt x="88" y="221"/>
                    </a:cubicBezTo>
                    <a:cubicBezTo>
                      <a:pt x="97" y="213"/>
                      <a:pt x="106" y="204"/>
                      <a:pt x="114" y="194"/>
                    </a:cubicBezTo>
                    <a:lnTo>
                      <a:pt x="123" y="194"/>
                    </a:lnTo>
                    <a:lnTo>
                      <a:pt x="123" y="20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3" name="Freeform 133"/>
              <p:cNvSpPr>
                <a:spLocks noChangeArrowheads="1"/>
              </p:cNvSpPr>
              <p:nvPr/>
            </p:nvSpPr>
            <p:spPr bwMode="auto">
              <a:xfrm>
                <a:off x="10959472" y="3469103"/>
                <a:ext cx="245556" cy="236332"/>
              </a:xfrm>
              <a:custGeom>
                <a:avLst/>
                <a:gdLst>
                  <a:gd name="T0" fmla="*/ 425 w 497"/>
                  <a:gd name="T1" fmla="*/ 160 h 480"/>
                  <a:gd name="T2" fmla="*/ 425 w 497"/>
                  <a:gd name="T3" fmla="*/ 160 h 480"/>
                  <a:gd name="T4" fmla="*/ 372 w 497"/>
                  <a:gd name="T5" fmla="*/ 18 h 480"/>
                  <a:gd name="T6" fmla="*/ 346 w 497"/>
                  <a:gd name="T7" fmla="*/ 9 h 480"/>
                  <a:gd name="T8" fmla="*/ 9 w 497"/>
                  <a:gd name="T9" fmla="*/ 134 h 480"/>
                  <a:gd name="T10" fmla="*/ 0 w 497"/>
                  <a:gd name="T11" fmla="*/ 160 h 480"/>
                  <a:gd name="T12" fmla="*/ 53 w 497"/>
                  <a:gd name="T13" fmla="*/ 302 h 480"/>
                  <a:gd name="T14" fmla="*/ 53 w 497"/>
                  <a:gd name="T15" fmla="*/ 222 h 480"/>
                  <a:gd name="T16" fmla="*/ 115 w 497"/>
                  <a:gd name="T17" fmla="*/ 160 h 480"/>
                  <a:gd name="T18" fmla="*/ 203 w 497"/>
                  <a:gd name="T19" fmla="*/ 160 h 480"/>
                  <a:gd name="T20" fmla="*/ 309 w 497"/>
                  <a:gd name="T21" fmla="*/ 89 h 480"/>
                  <a:gd name="T22" fmla="*/ 372 w 497"/>
                  <a:gd name="T23" fmla="*/ 160 h 480"/>
                  <a:gd name="T24" fmla="*/ 425 w 497"/>
                  <a:gd name="T25" fmla="*/ 160 h 480"/>
                  <a:gd name="T26" fmla="*/ 478 w 497"/>
                  <a:gd name="T27" fmla="*/ 204 h 480"/>
                  <a:gd name="T28" fmla="*/ 478 w 497"/>
                  <a:gd name="T29" fmla="*/ 204 h 480"/>
                  <a:gd name="T30" fmla="*/ 115 w 497"/>
                  <a:gd name="T31" fmla="*/ 204 h 480"/>
                  <a:gd name="T32" fmla="*/ 97 w 497"/>
                  <a:gd name="T33" fmla="*/ 222 h 480"/>
                  <a:gd name="T34" fmla="*/ 97 w 497"/>
                  <a:gd name="T35" fmla="*/ 462 h 480"/>
                  <a:gd name="T36" fmla="*/ 115 w 497"/>
                  <a:gd name="T37" fmla="*/ 479 h 480"/>
                  <a:gd name="T38" fmla="*/ 478 w 497"/>
                  <a:gd name="T39" fmla="*/ 479 h 480"/>
                  <a:gd name="T40" fmla="*/ 496 w 497"/>
                  <a:gd name="T41" fmla="*/ 462 h 480"/>
                  <a:gd name="T42" fmla="*/ 496 w 497"/>
                  <a:gd name="T43" fmla="*/ 222 h 480"/>
                  <a:gd name="T44" fmla="*/ 478 w 497"/>
                  <a:gd name="T45" fmla="*/ 204 h 480"/>
                  <a:gd name="T46" fmla="*/ 452 w 497"/>
                  <a:gd name="T47" fmla="*/ 426 h 480"/>
                  <a:gd name="T48" fmla="*/ 452 w 497"/>
                  <a:gd name="T49" fmla="*/ 426 h 480"/>
                  <a:gd name="T50" fmla="*/ 150 w 497"/>
                  <a:gd name="T51" fmla="*/ 426 h 480"/>
                  <a:gd name="T52" fmla="*/ 150 w 497"/>
                  <a:gd name="T53" fmla="*/ 391 h 480"/>
                  <a:gd name="T54" fmla="*/ 195 w 497"/>
                  <a:gd name="T55" fmla="*/ 275 h 480"/>
                  <a:gd name="T56" fmla="*/ 265 w 497"/>
                  <a:gd name="T57" fmla="*/ 364 h 480"/>
                  <a:gd name="T58" fmla="*/ 328 w 497"/>
                  <a:gd name="T59" fmla="*/ 302 h 480"/>
                  <a:gd name="T60" fmla="*/ 416 w 497"/>
                  <a:gd name="T61" fmla="*/ 266 h 480"/>
                  <a:gd name="T62" fmla="*/ 452 w 497"/>
                  <a:gd name="T63" fmla="*/ 347 h 480"/>
                  <a:gd name="T64" fmla="*/ 452 w 497"/>
                  <a:gd name="T65" fmla="*/ 42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8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4" name="Freeform 135"/>
              <p:cNvSpPr>
                <a:spLocks noChangeArrowheads="1"/>
              </p:cNvSpPr>
              <p:nvPr/>
            </p:nvSpPr>
            <p:spPr bwMode="auto">
              <a:xfrm>
                <a:off x="9527419" y="3477776"/>
                <a:ext cx="176019" cy="223322"/>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5" name="Freeform 136"/>
              <p:cNvSpPr>
                <a:spLocks noChangeArrowheads="1"/>
              </p:cNvSpPr>
              <p:nvPr/>
            </p:nvSpPr>
            <p:spPr bwMode="auto">
              <a:xfrm>
                <a:off x="10470530" y="3503794"/>
                <a:ext cx="245558" cy="169118"/>
              </a:xfrm>
              <a:custGeom>
                <a:avLst/>
                <a:gdLst>
                  <a:gd name="T0" fmla="*/ 0 w 498"/>
                  <a:gd name="T1" fmla="*/ 44 h 346"/>
                  <a:gd name="T2" fmla="*/ 0 w 498"/>
                  <a:gd name="T3" fmla="*/ 44 h 346"/>
                  <a:gd name="T4" fmla="*/ 0 w 498"/>
                  <a:gd name="T5" fmla="*/ 292 h 346"/>
                  <a:gd name="T6" fmla="*/ 53 w 498"/>
                  <a:gd name="T7" fmla="*/ 345 h 346"/>
                  <a:gd name="T8" fmla="*/ 444 w 498"/>
                  <a:gd name="T9" fmla="*/ 345 h 346"/>
                  <a:gd name="T10" fmla="*/ 497 w 498"/>
                  <a:gd name="T11" fmla="*/ 292 h 346"/>
                  <a:gd name="T12" fmla="*/ 497 w 498"/>
                  <a:gd name="T13" fmla="*/ 44 h 346"/>
                  <a:gd name="T14" fmla="*/ 444 w 498"/>
                  <a:gd name="T15" fmla="*/ 0 h 346"/>
                  <a:gd name="T16" fmla="*/ 53 w 498"/>
                  <a:gd name="T17" fmla="*/ 0 h 346"/>
                  <a:gd name="T18" fmla="*/ 0 w 498"/>
                  <a:gd name="T19" fmla="*/ 44 h 346"/>
                  <a:gd name="T20" fmla="*/ 444 w 498"/>
                  <a:gd name="T21" fmla="*/ 44 h 346"/>
                  <a:gd name="T22" fmla="*/ 444 w 498"/>
                  <a:gd name="T23" fmla="*/ 44 h 346"/>
                  <a:gd name="T24" fmla="*/ 444 w 498"/>
                  <a:gd name="T25" fmla="*/ 292 h 346"/>
                  <a:gd name="T26" fmla="*/ 53 w 498"/>
                  <a:gd name="T27" fmla="*/ 292 h 346"/>
                  <a:gd name="T28" fmla="*/ 53 w 498"/>
                  <a:gd name="T29" fmla="*/ 44 h 346"/>
                  <a:gd name="T30" fmla="*/ 444 w 498"/>
                  <a:gd name="T31"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8" h="346">
                    <a:moveTo>
                      <a:pt x="0" y="44"/>
                    </a:moveTo>
                    <a:lnTo>
                      <a:pt x="0" y="44"/>
                    </a:lnTo>
                    <a:cubicBezTo>
                      <a:pt x="0" y="292"/>
                      <a:pt x="0" y="292"/>
                      <a:pt x="0" y="292"/>
                    </a:cubicBezTo>
                    <a:cubicBezTo>
                      <a:pt x="0" y="319"/>
                      <a:pt x="18" y="345"/>
                      <a:pt x="53" y="345"/>
                    </a:cubicBezTo>
                    <a:cubicBezTo>
                      <a:pt x="444" y="345"/>
                      <a:pt x="444" y="345"/>
                      <a:pt x="444" y="345"/>
                    </a:cubicBezTo>
                    <a:cubicBezTo>
                      <a:pt x="470" y="345"/>
                      <a:pt x="497" y="319"/>
                      <a:pt x="497" y="292"/>
                    </a:cubicBezTo>
                    <a:cubicBezTo>
                      <a:pt x="497" y="44"/>
                      <a:pt x="497" y="44"/>
                      <a:pt x="497" y="44"/>
                    </a:cubicBezTo>
                    <a:cubicBezTo>
                      <a:pt x="497" y="17"/>
                      <a:pt x="470" y="0"/>
                      <a:pt x="444" y="0"/>
                    </a:cubicBezTo>
                    <a:cubicBezTo>
                      <a:pt x="53" y="0"/>
                      <a:pt x="53" y="0"/>
                      <a:pt x="53" y="0"/>
                    </a:cubicBezTo>
                    <a:cubicBezTo>
                      <a:pt x="18" y="0"/>
                      <a:pt x="0" y="17"/>
                      <a:pt x="0" y="44"/>
                    </a:cubicBezTo>
                    <a:close/>
                    <a:moveTo>
                      <a:pt x="444" y="44"/>
                    </a:moveTo>
                    <a:lnTo>
                      <a:pt x="444" y="44"/>
                    </a:lnTo>
                    <a:cubicBezTo>
                      <a:pt x="444" y="292"/>
                      <a:pt x="444" y="292"/>
                      <a:pt x="444" y="292"/>
                    </a:cubicBezTo>
                    <a:cubicBezTo>
                      <a:pt x="53" y="292"/>
                      <a:pt x="53" y="292"/>
                      <a:pt x="53" y="292"/>
                    </a:cubicBezTo>
                    <a:cubicBezTo>
                      <a:pt x="53" y="44"/>
                      <a:pt x="53" y="44"/>
                      <a:pt x="53" y="44"/>
                    </a:cubicBezTo>
                    <a:lnTo>
                      <a:pt x="444" y="4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6" name="Freeform 141"/>
              <p:cNvSpPr>
                <a:spLocks noChangeArrowheads="1"/>
              </p:cNvSpPr>
              <p:nvPr/>
            </p:nvSpPr>
            <p:spPr bwMode="auto">
              <a:xfrm>
                <a:off x="9981590" y="3464767"/>
                <a:ext cx="245556" cy="249340"/>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07" name="Freeform 160"/>
              <p:cNvSpPr>
                <a:spLocks noChangeArrowheads="1"/>
              </p:cNvSpPr>
              <p:nvPr/>
            </p:nvSpPr>
            <p:spPr bwMode="auto">
              <a:xfrm>
                <a:off x="8541768" y="3466226"/>
                <a:ext cx="228171" cy="197305"/>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6" name="组合 5"/>
            <p:cNvGrpSpPr/>
            <p:nvPr/>
          </p:nvGrpSpPr>
          <p:grpSpPr>
            <a:xfrm>
              <a:off x="1828506" y="5217850"/>
              <a:ext cx="8993410" cy="264520"/>
              <a:chOff x="2176849" y="4405050"/>
              <a:chExt cx="8993410" cy="264520"/>
            </a:xfrm>
            <a:grpFill/>
          </p:grpSpPr>
          <p:sp>
            <p:nvSpPr>
              <p:cNvPr id="67" name="Freeform 33"/>
              <p:cNvSpPr>
                <a:spLocks noChangeArrowheads="1"/>
              </p:cNvSpPr>
              <p:nvPr/>
            </p:nvSpPr>
            <p:spPr bwMode="auto">
              <a:xfrm>
                <a:off x="10031782" y="4463591"/>
                <a:ext cx="167326" cy="175623"/>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8" name="Freeform 37"/>
              <p:cNvSpPr>
                <a:spLocks noChangeArrowheads="1"/>
              </p:cNvSpPr>
              <p:nvPr/>
            </p:nvSpPr>
            <p:spPr bwMode="auto">
              <a:xfrm>
                <a:off x="10542453" y="4485273"/>
                <a:ext cx="117346" cy="132259"/>
              </a:xfrm>
              <a:custGeom>
                <a:avLst/>
                <a:gdLst>
                  <a:gd name="T0" fmla="*/ 230 w 240"/>
                  <a:gd name="T1" fmla="*/ 213 h 267"/>
                  <a:gd name="T2" fmla="*/ 230 w 240"/>
                  <a:gd name="T3" fmla="*/ 213 h 267"/>
                  <a:gd name="T4" fmla="*/ 160 w 240"/>
                  <a:gd name="T5" fmla="*/ 133 h 267"/>
                  <a:gd name="T6" fmla="*/ 230 w 240"/>
                  <a:gd name="T7" fmla="*/ 53 h 267"/>
                  <a:gd name="T8" fmla="*/ 230 w 240"/>
                  <a:gd name="T9" fmla="*/ 17 h 267"/>
                  <a:gd name="T10" fmla="*/ 185 w 240"/>
                  <a:gd name="T11" fmla="*/ 17 h 267"/>
                  <a:gd name="T12" fmla="*/ 124 w 240"/>
                  <a:gd name="T13" fmla="*/ 88 h 267"/>
                  <a:gd name="T14" fmla="*/ 62 w 240"/>
                  <a:gd name="T15" fmla="*/ 17 h 267"/>
                  <a:gd name="T16" fmla="*/ 18 w 240"/>
                  <a:gd name="T17" fmla="*/ 17 h 267"/>
                  <a:gd name="T18" fmla="*/ 18 w 240"/>
                  <a:gd name="T19" fmla="*/ 53 h 267"/>
                  <a:gd name="T20" fmla="*/ 88 w 240"/>
                  <a:gd name="T21" fmla="*/ 133 h 267"/>
                  <a:gd name="T22" fmla="*/ 18 w 240"/>
                  <a:gd name="T23" fmla="*/ 213 h 267"/>
                  <a:gd name="T24" fmla="*/ 18 w 240"/>
                  <a:gd name="T25" fmla="*/ 257 h 267"/>
                  <a:gd name="T26" fmla="*/ 62 w 240"/>
                  <a:gd name="T27" fmla="*/ 257 h 267"/>
                  <a:gd name="T28" fmla="*/ 124 w 240"/>
                  <a:gd name="T29" fmla="*/ 177 h 267"/>
                  <a:gd name="T30" fmla="*/ 185 w 240"/>
                  <a:gd name="T31" fmla="*/ 257 h 267"/>
                  <a:gd name="T32" fmla="*/ 230 w 240"/>
                  <a:gd name="T33" fmla="*/ 257 h 267"/>
                  <a:gd name="T34" fmla="*/ 230 w 240"/>
                  <a:gd name="T35" fmla="*/ 2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67">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9" name="Freeform 81"/>
              <p:cNvSpPr>
                <a:spLocks noChangeArrowheads="1"/>
              </p:cNvSpPr>
              <p:nvPr/>
            </p:nvSpPr>
            <p:spPr bwMode="auto">
              <a:xfrm>
                <a:off x="2176849" y="4450581"/>
                <a:ext cx="245558" cy="197305"/>
              </a:xfrm>
              <a:custGeom>
                <a:avLst/>
                <a:gdLst>
                  <a:gd name="T0" fmla="*/ 442 w 497"/>
                  <a:gd name="T1" fmla="*/ 0 h 401"/>
                  <a:gd name="T2" fmla="*/ 442 w 497"/>
                  <a:gd name="T3" fmla="*/ 0 h 401"/>
                  <a:gd name="T4" fmla="*/ 53 w 497"/>
                  <a:gd name="T5" fmla="*/ 0 h 401"/>
                  <a:gd name="T6" fmla="*/ 0 w 497"/>
                  <a:gd name="T7" fmla="*/ 45 h 401"/>
                  <a:gd name="T8" fmla="*/ 0 w 497"/>
                  <a:gd name="T9" fmla="*/ 347 h 401"/>
                  <a:gd name="T10" fmla="*/ 53 w 497"/>
                  <a:gd name="T11" fmla="*/ 400 h 401"/>
                  <a:gd name="T12" fmla="*/ 442 w 497"/>
                  <a:gd name="T13" fmla="*/ 400 h 401"/>
                  <a:gd name="T14" fmla="*/ 496 w 497"/>
                  <a:gd name="T15" fmla="*/ 347 h 401"/>
                  <a:gd name="T16" fmla="*/ 496 w 497"/>
                  <a:gd name="T17" fmla="*/ 45 h 401"/>
                  <a:gd name="T18" fmla="*/ 442 w 497"/>
                  <a:gd name="T19" fmla="*/ 0 h 401"/>
                  <a:gd name="T20" fmla="*/ 114 w 497"/>
                  <a:gd name="T21" fmla="*/ 45 h 401"/>
                  <a:gd name="T22" fmla="*/ 114 w 497"/>
                  <a:gd name="T23" fmla="*/ 45 h 401"/>
                  <a:gd name="T24" fmla="*/ 132 w 497"/>
                  <a:gd name="T25" fmla="*/ 63 h 401"/>
                  <a:gd name="T26" fmla="*/ 114 w 497"/>
                  <a:gd name="T27" fmla="*/ 80 h 401"/>
                  <a:gd name="T28" fmla="*/ 97 w 497"/>
                  <a:gd name="T29" fmla="*/ 63 h 401"/>
                  <a:gd name="T30" fmla="*/ 114 w 497"/>
                  <a:gd name="T31" fmla="*/ 45 h 401"/>
                  <a:gd name="T32" fmla="*/ 44 w 497"/>
                  <a:gd name="T33" fmla="*/ 63 h 401"/>
                  <a:gd name="T34" fmla="*/ 44 w 497"/>
                  <a:gd name="T35" fmla="*/ 63 h 401"/>
                  <a:gd name="T36" fmla="*/ 61 w 497"/>
                  <a:gd name="T37" fmla="*/ 45 h 401"/>
                  <a:gd name="T38" fmla="*/ 79 w 497"/>
                  <a:gd name="T39" fmla="*/ 63 h 401"/>
                  <a:gd name="T40" fmla="*/ 61 w 497"/>
                  <a:gd name="T41" fmla="*/ 80 h 401"/>
                  <a:gd name="T42" fmla="*/ 44 w 497"/>
                  <a:gd name="T43" fmla="*/ 63 h 401"/>
                  <a:gd name="T44" fmla="*/ 442 w 497"/>
                  <a:gd name="T45" fmla="*/ 347 h 401"/>
                  <a:gd name="T46" fmla="*/ 442 w 497"/>
                  <a:gd name="T47" fmla="*/ 347 h 401"/>
                  <a:gd name="T48" fmla="*/ 44 w 497"/>
                  <a:gd name="T49" fmla="*/ 347 h 401"/>
                  <a:gd name="T50" fmla="*/ 44 w 497"/>
                  <a:gd name="T51" fmla="*/ 116 h 401"/>
                  <a:gd name="T52" fmla="*/ 442 w 497"/>
                  <a:gd name="T53" fmla="*/ 116 h 401"/>
                  <a:gd name="T54" fmla="*/ 442 w 497"/>
                  <a:gd name="T55" fmla="*/ 347 h 401"/>
                  <a:gd name="T56" fmla="*/ 442 w 497"/>
                  <a:gd name="T57" fmla="*/ 80 h 401"/>
                  <a:gd name="T58" fmla="*/ 442 w 497"/>
                  <a:gd name="T59" fmla="*/ 80 h 401"/>
                  <a:gd name="T60" fmla="*/ 150 w 497"/>
                  <a:gd name="T61" fmla="*/ 80 h 401"/>
                  <a:gd name="T62" fmla="*/ 150 w 497"/>
                  <a:gd name="T63" fmla="*/ 45 h 401"/>
                  <a:gd name="T64" fmla="*/ 442 w 497"/>
                  <a:gd name="T65" fmla="*/ 45 h 401"/>
                  <a:gd name="T66" fmla="*/ 442 w 497"/>
                  <a:gd name="T67" fmla="*/ 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01">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0" name="Freeform 82"/>
              <p:cNvSpPr>
                <a:spLocks noChangeArrowheads="1"/>
              </p:cNvSpPr>
              <p:nvPr/>
            </p:nvSpPr>
            <p:spPr bwMode="auto">
              <a:xfrm>
                <a:off x="2665791" y="4437572"/>
                <a:ext cx="245556" cy="218988"/>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1" name="Freeform 83"/>
              <p:cNvSpPr>
                <a:spLocks noChangeArrowheads="1"/>
              </p:cNvSpPr>
              <p:nvPr/>
            </p:nvSpPr>
            <p:spPr bwMode="auto">
              <a:xfrm>
                <a:off x="5145261" y="4463590"/>
                <a:ext cx="176019" cy="171287"/>
              </a:xfrm>
              <a:custGeom>
                <a:avLst/>
                <a:gdLst>
                  <a:gd name="T0" fmla="*/ 177 w 356"/>
                  <a:gd name="T1" fmla="*/ 89 h 347"/>
                  <a:gd name="T2" fmla="*/ 177 w 356"/>
                  <a:gd name="T3" fmla="*/ 89 h 347"/>
                  <a:gd name="T4" fmla="*/ 98 w 356"/>
                  <a:gd name="T5" fmla="*/ 169 h 347"/>
                  <a:gd name="T6" fmla="*/ 177 w 356"/>
                  <a:gd name="T7" fmla="*/ 248 h 347"/>
                  <a:gd name="T8" fmla="*/ 257 w 356"/>
                  <a:gd name="T9" fmla="*/ 169 h 347"/>
                  <a:gd name="T10" fmla="*/ 177 w 356"/>
                  <a:gd name="T11" fmla="*/ 89 h 347"/>
                  <a:gd name="T12" fmla="*/ 177 w 356"/>
                  <a:gd name="T13" fmla="*/ 222 h 347"/>
                  <a:gd name="T14" fmla="*/ 177 w 356"/>
                  <a:gd name="T15" fmla="*/ 222 h 347"/>
                  <a:gd name="T16" fmla="*/ 124 w 356"/>
                  <a:gd name="T17" fmla="*/ 169 h 347"/>
                  <a:gd name="T18" fmla="*/ 177 w 356"/>
                  <a:gd name="T19" fmla="*/ 124 h 347"/>
                  <a:gd name="T20" fmla="*/ 230 w 356"/>
                  <a:gd name="T21" fmla="*/ 169 h 347"/>
                  <a:gd name="T22" fmla="*/ 177 w 356"/>
                  <a:gd name="T23" fmla="*/ 222 h 347"/>
                  <a:gd name="T24" fmla="*/ 26 w 356"/>
                  <a:gd name="T25" fmla="*/ 151 h 347"/>
                  <a:gd name="T26" fmla="*/ 26 w 356"/>
                  <a:gd name="T27" fmla="*/ 151 h 347"/>
                  <a:gd name="T28" fmla="*/ 0 w 356"/>
                  <a:gd name="T29" fmla="*/ 169 h 347"/>
                  <a:gd name="T30" fmla="*/ 26 w 356"/>
                  <a:gd name="T31" fmla="*/ 195 h 347"/>
                  <a:gd name="T32" fmla="*/ 53 w 356"/>
                  <a:gd name="T33" fmla="*/ 169 h 347"/>
                  <a:gd name="T34" fmla="*/ 26 w 356"/>
                  <a:gd name="T35" fmla="*/ 151 h 347"/>
                  <a:gd name="T36" fmla="*/ 301 w 356"/>
                  <a:gd name="T37" fmla="*/ 53 h 347"/>
                  <a:gd name="T38" fmla="*/ 301 w 356"/>
                  <a:gd name="T39" fmla="*/ 53 h 347"/>
                  <a:gd name="T40" fmla="*/ 266 w 356"/>
                  <a:gd name="T41" fmla="*/ 53 h 347"/>
                  <a:gd name="T42" fmla="*/ 266 w 356"/>
                  <a:gd name="T43" fmla="*/ 89 h 347"/>
                  <a:gd name="T44" fmla="*/ 292 w 356"/>
                  <a:gd name="T45" fmla="*/ 80 h 347"/>
                  <a:gd name="T46" fmla="*/ 301 w 356"/>
                  <a:gd name="T47" fmla="*/ 53 h 347"/>
                  <a:gd name="T48" fmla="*/ 328 w 356"/>
                  <a:gd name="T49" fmla="*/ 151 h 347"/>
                  <a:gd name="T50" fmla="*/ 328 w 356"/>
                  <a:gd name="T51" fmla="*/ 151 h 347"/>
                  <a:gd name="T52" fmla="*/ 301 w 356"/>
                  <a:gd name="T53" fmla="*/ 169 h 347"/>
                  <a:gd name="T54" fmla="*/ 328 w 356"/>
                  <a:gd name="T55" fmla="*/ 195 h 347"/>
                  <a:gd name="T56" fmla="*/ 355 w 356"/>
                  <a:gd name="T57" fmla="*/ 169 h 347"/>
                  <a:gd name="T58" fmla="*/ 328 w 356"/>
                  <a:gd name="T59" fmla="*/ 151 h 347"/>
                  <a:gd name="T60" fmla="*/ 177 w 356"/>
                  <a:gd name="T61" fmla="*/ 292 h 347"/>
                  <a:gd name="T62" fmla="*/ 177 w 356"/>
                  <a:gd name="T63" fmla="*/ 292 h 347"/>
                  <a:gd name="T64" fmla="*/ 159 w 356"/>
                  <a:gd name="T65" fmla="*/ 320 h 347"/>
                  <a:gd name="T66" fmla="*/ 177 w 356"/>
                  <a:gd name="T67" fmla="*/ 346 h 347"/>
                  <a:gd name="T68" fmla="*/ 195 w 356"/>
                  <a:gd name="T69" fmla="*/ 320 h 347"/>
                  <a:gd name="T70" fmla="*/ 177 w 356"/>
                  <a:gd name="T71" fmla="*/ 292 h 347"/>
                  <a:gd name="T72" fmla="*/ 61 w 356"/>
                  <a:gd name="T73" fmla="*/ 266 h 347"/>
                  <a:gd name="T74" fmla="*/ 61 w 356"/>
                  <a:gd name="T75" fmla="*/ 266 h 347"/>
                  <a:gd name="T76" fmla="*/ 53 w 356"/>
                  <a:gd name="T77" fmla="*/ 292 h 347"/>
                  <a:gd name="T78" fmla="*/ 89 w 356"/>
                  <a:gd name="T79" fmla="*/ 292 h 347"/>
                  <a:gd name="T80" fmla="*/ 89 w 356"/>
                  <a:gd name="T81" fmla="*/ 257 h 347"/>
                  <a:gd name="T82" fmla="*/ 61 w 356"/>
                  <a:gd name="T83" fmla="*/ 266 h 347"/>
                  <a:gd name="T84" fmla="*/ 53 w 356"/>
                  <a:gd name="T85" fmla="*/ 53 h 347"/>
                  <a:gd name="T86" fmla="*/ 53 w 356"/>
                  <a:gd name="T87" fmla="*/ 53 h 347"/>
                  <a:gd name="T88" fmla="*/ 53 w 356"/>
                  <a:gd name="T89" fmla="*/ 80 h 347"/>
                  <a:gd name="T90" fmla="*/ 89 w 356"/>
                  <a:gd name="T91" fmla="*/ 89 h 347"/>
                  <a:gd name="T92" fmla="*/ 89 w 356"/>
                  <a:gd name="T93" fmla="*/ 53 h 347"/>
                  <a:gd name="T94" fmla="*/ 53 w 356"/>
                  <a:gd name="T95" fmla="*/ 53 h 347"/>
                  <a:gd name="T96" fmla="*/ 266 w 356"/>
                  <a:gd name="T97" fmla="*/ 292 h 347"/>
                  <a:gd name="T98" fmla="*/ 266 w 356"/>
                  <a:gd name="T99" fmla="*/ 292 h 347"/>
                  <a:gd name="T100" fmla="*/ 301 w 356"/>
                  <a:gd name="T101" fmla="*/ 292 h 347"/>
                  <a:gd name="T102" fmla="*/ 292 w 356"/>
                  <a:gd name="T103" fmla="*/ 266 h 347"/>
                  <a:gd name="T104" fmla="*/ 266 w 356"/>
                  <a:gd name="T105" fmla="*/ 257 h 347"/>
                  <a:gd name="T106" fmla="*/ 266 w 356"/>
                  <a:gd name="T107" fmla="*/ 292 h 347"/>
                  <a:gd name="T108" fmla="*/ 177 w 356"/>
                  <a:gd name="T109" fmla="*/ 45 h 347"/>
                  <a:gd name="T110" fmla="*/ 177 w 356"/>
                  <a:gd name="T111" fmla="*/ 45 h 347"/>
                  <a:gd name="T112" fmla="*/ 195 w 356"/>
                  <a:gd name="T113" fmla="*/ 18 h 347"/>
                  <a:gd name="T114" fmla="*/ 177 w 356"/>
                  <a:gd name="T115" fmla="*/ 0 h 347"/>
                  <a:gd name="T116" fmla="*/ 159 w 356"/>
                  <a:gd name="T117" fmla="*/ 18 h 347"/>
                  <a:gd name="T118" fmla="*/ 177 w 356"/>
                  <a:gd name="T11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7">
                    <a:moveTo>
                      <a:pt x="177" y="89"/>
                    </a:moveTo>
                    <a:lnTo>
                      <a:pt x="177" y="89"/>
                    </a:lnTo>
                    <a:cubicBezTo>
                      <a:pt x="133" y="89"/>
                      <a:pt x="98" y="124"/>
                      <a:pt x="98" y="169"/>
                    </a:cubicBezTo>
                    <a:cubicBezTo>
                      <a:pt x="98" y="213"/>
                      <a:pt x="133" y="248"/>
                      <a:pt x="177" y="248"/>
                    </a:cubicBezTo>
                    <a:cubicBezTo>
                      <a:pt x="221" y="248"/>
                      <a:pt x="257" y="213"/>
                      <a:pt x="257" y="169"/>
                    </a:cubicBezTo>
                    <a:cubicBezTo>
                      <a:pt x="257" y="124"/>
                      <a:pt x="221" y="89"/>
                      <a:pt x="177" y="89"/>
                    </a:cubicBezTo>
                    <a:close/>
                    <a:moveTo>
                      <a:pt x="177" y="222"/>
                    </a:moveTo>
                    <a:lnTo>
                      <a:pt x="177" y="222"/>
                    </a:lnTo>
                    <a:cubicBezTo>
                      <a:pt x="151" y="222"/>
                      <a:pt x="124" y="195"/>
                      <a:pt x="124" y="169"/>
                    </a:cubicBezTo>
                    <a:cubicBezTo>
                      <a:pt x="124" y="142"/>
                      <a:pt x="151" y="124"/>
                      <a:pt x="177" y="124"/>
                    </a:cubicBezTo>
                    <a:cubicBezTo>
                      <a:pt x="204" y="124"/>
                      <a:pt x="230" y="142"/>
                      <a:pt x="230" y="169"/>
                    </a:cubicBezTo>
                    <a:cubicBezTo>
                      <a:pt x="230" y="195"/>
                      <a:pt x="204" y="222"/>
                      <a:pt x="177" y="222"/>
                    </a:cubicBezTo>
                    <a:close/>
                    <a:moveTo>
                      <a:pt x="26" y="151"/>
                    </a:moveTo>
                    <a:lnTo>
                      <a:pt x="26" y="151"/>
                    </a:lnTo>
                    <a:cubicBezTo>
                      <a:pt x="17" y="151"/>
                      <a:pt x="0" y="160"/>
                      <a:pt x="0" y="169"/>
                    </a:cubicBezTo>
                    <a:cubicBezTo>
                      <a:pt x="0" y="186"/>
                      <a:pt x="17" y="195"/>
                      <a:pt x="26" y="195"/>
                    </a:cubicBezTo>
                    <a:cubicBezTo>
                      <a:pt x="45" y="195"/>
                      <a:pt x="53" y="186"/>
                      <a:pt x="53" y="169"/>
                    </a:cubicBezTo>
                    <a:cubicBezTo>
                      <a:pt x="53" y="160"/>
                      <a:pt x="45" y="151"/>
                      <a:pt x="26" y="151"/>
                    </a:cubicBezTo>
                    <a:close/>
                    <a:moveTo>
                      <a:pt x="301" y="53"/>
                    </a:moveTo>
                    <a:lnTo>
                      <a:pt x="301" y="53"/>
                    </a:lnTo>
                    <a:cubicBezTo>
                      <a:pt x="292" y="45"/>
                      <a:pt x="274" y="45"/>
                      <a:pt x="266" y="53"/>
                    </a:cubicBezTo>
                    <a:cubicBezTo>
                      <a:pt x="257" y="63"/>
                      <a:pt x="257" y="80"/>
                      <a:pt x="266" y="89"/>
                    </a:cubicBezTo>
                    <a:cubicBezTo>
                      <a:pt x="274" y="89"/>
                      <a:pt x="283" y="89"/>
                      <a:pt x="292" y="80"/>
                    </a:cubicBezTo>
                    <a:cubicBezTo>
                      <a:pt x="301" y="71"/>
                      <a:pt x="310" y="53"/>
                      <a:pt x="301" y="53"/>
                    </a:cubicBezTo>
                    <a:close/>
                    <a:moveTo>
                      <a:pt x="328" y="151"/>
                    </a:moveTo>
                    <a:lnTo>
                      <a:pt x="328" y="151"/>
                    </a:lnTo>
                    <a:cubicBezTo>
                      <a:pt x="310" y="151"/>
                      <a:pt x="301" y="160"/>
                      <a:pt x="301" y="169"/>
                    </a:cubicBezTo>
                    <a:cubicBezTo>
                      <a:pt x="301" y="186"/>
                      <a:pt x="310" y="195"/>
                      <a:pt x="328" y="195"/>
                    </a:cubicBezTo>
                    <a:cubicBezTo>
                      <a:pt x="336" y="195"/>
                      <a:pt x="355" y="186"/>
                      <a:pt x="355" y="169"/>
                    </a:cubicBezTo>
                    <a:cubicBezTo>
                      <a:pt x="355" y="160"/>
                      <a:pt x="336" y="151"/>
                      <a:pt x="328" y="151"/>
                    </a:cubicBezTo>
                    <a:close/>
                    <a:moveTo>
                      <a:pt x="177" y="292"/>
                    </a:moveTo>
                    <a:lnTo>
                      <a:pt x="177" y="292"/>
                    </a:lnTo>
                    <a:cubicBezTo>
                      <a:pt x="168" y="292"/>
                      <a:pt x="159" y="311"/>
                      <a:pt x="159" y="320"/>
                    </a:cubicBezTo>
                    <a:cubicBezTo>
                      <a:pt x="159" y="337"/>
                      <a:pt x="168" y="346"/>
                      <a:pt x="177" y="346"/>
                    </a:cubicBezTo>
                    <a:cubicBezTo>
                      <a:pt x="186" y="346"/>
                      <a:pt x="195" y="337"/>
                      <a:pt x="195" y="320"/>
                    </a:cubicBezTo>
                    <a:cubicBezTo>
                      <a:pt x="195" y="311"/>
                      <a:pt x="186" y="292"/>
                      <a:pt x="177" y="292"/>
                    </a:cubicBezTo>
                    <a:close/>
                    <a:moveTo>
                      <a:pt x="61" y="266"/>
                    </a:moveTo>
                    <a:lnTo>
                      <a:pt x="61" y="266"/>
                    </a:lnTo>
                    <a:cubicBezTo>
                      <a:pt x="53" y="275"/>
                      <a:pt x="45" y="284"/>
                      <a:pt x="53" y="292"/>
                    </a:cubicBezTo>
                    <a:cubicBezTo>
                      <a:pt x="61" y="301"/>
                      <a:pt x="80" y="301"/>
                      <a:pt x="89" y="292"/>
                    </a:cubicBezTo>
                    <a:cubicBezTo>
                      <a:pt x="98" y="284"/>
                      <a:pt x="98" y="266"/>
                      <a:pt x="89" y="257"/>
                    </a:cubicBezTo>
                    <a:cubicBezTo>
                      <a:pt x="80" y="248"/>
                      <a:pt x="71" y="257"/>
                      <a:pt x="61" y="266"/>
                    </a:cubicBezTo>
                    <a:close/>
                    <a:moveTo>
                      <a:pt x="53" y="53"/>
                    </a:moveTo>
                    <a:lnTo>
                      <a:pt x="53" y="53"/>
                    </a:lnTo>
                    <a:cubicBezTo>
                      <a:pt x="45" y="63"/>
                      <a:pt x="45" y="71"/>
                      <a:pt x="53" y="80"/>
                    </a:cubicBezTo>
                    <a:cubicBezTo>
                      <a:pt x="71" y="89"/>
                      <a:pt x="80" y="98"/>
                      <a:pt x="89" y="89"/>
                    </a:cubicBezTo>
                    <a:cubicBezTo>
                      <a:pt x="98" y="80"/>
                      <a:pt x="98" y="63"/>
                      <a:pt x="89" y="53"/>
                    </a:cubicBezTo>
                    <a:cubicBezTo>
                      <a:pt x="80" y="45"/>
                      <a:pt x="61" y="45"/>
                      <a:pt x="53" y="53"/>
                    </a:cubicBezTo>
                    <a:close/>
                    <a:moveTo>
                      <a:pt x="266" y="292"/>
                    </a:moveTo>
                    <a:lnTo>
                      <a:pt x="266" y="292"/>
                    </a:lnTo>
                    <a:cubicBezTo>
                      <a:pt x="274" y="301"/>
                      <a:pt x="292" y="301"/>
                      <a:pt x="301" y="292"/>
                    </a:cubicBezTo>
                    <a:cubicBezTo>
                      <a:pt x="310" y="284"/>
                      <a:pt x="310" y="275"/>
                      <a:pt x="292" y="266"/>
                    </a:cubicBezTo>
                    <a:cubicBezTo>
                      <a:pt x="283" y="257"/>
                      <a:pt x="274" y="248"/>
                      <a:pt x="266" y="257"/>
                    </a:cubicBezTo>
                    <a:cubicBezTo>
                      <a:pt x="257" y="266"/>
                      <a:pt x="257" y="284"/>
                      <a:pt x="266" y="292"/>
                    </a:cubicBezTo>
                    <a:close/>
                    <a:moveTo>
                      <a:pt x="177" y="45"/>
                    </a:moveTo>
                    <a:lnTo>
                      <a:pt x="177" y="45"/>
                    </a:lnTo>
                    <a:cubicBezTo>
                      <a:pt x="186" y="45"/>
                      <a:pt x="195" y="36"/>
                      <a:pt x="195" y="18"/>
                    </a:cubicBezTo>
                    <a:cubicBezTo>
                      <a:pt x="195" y="9"/>
                      <a:pt x="186" y="0"/>
                      <a:pt x="177" y="0"/>
                    </a:cubicBezTo>
                    <a:cubicBezTo>
                      <a:pt x="168" y="0"/>
                      <a:pt x="159" y="9"/>
                      <a:pt x="159" y="18"/>
                    </a:cubicBezTo>
                    <a:cubicBezTo>
                      <a:pt x="159" y="36"/>
                      <a:pt x="168" y="45"/>
                      <a:pt x="177" y="45"/>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2" name="Freeform 84"/>
              <p:cNvSpPr>
                <a:spLocks noChangeArrowheads="1"/>
              </p:cNvSpPr>
              <p:nvPr/>
            </p:nvSpPr>
            <p:spPr bwMode="auto">
              <a:xfrm>
                <a:off x="5599434" y="4424564"/>
                <a:ext cx="245556" cy="245006"/>
              </a:xfrm>
              <a:custGeom>
                <a:avLst/>
                <a:gdLst>
                  <a:gd name="T0" fmla="*/ 469 w 497"/>
                  <a:gd name="T1" fmla="*/ 231 h 498"/>
                  <a:gd name="T2" fmla="*/ 425 w 497"/>
                  <a:gd name="T3" fmla="*/ 249 h 498"/>
                  <a:gd name="T4" fmla="*/ 469 w 497"/>
                  <a:gd name="T5" fmla="*/ 275 h 498"/>
                  <a:gd name="T6" fmla="*/ 469 w 497"/>
                  <a:gd name="T7" fmla="*/ 231 h 498"/>
                  <a:gd name="T8" fmla="*/ 247 w 497"/>
                  <a:gd name="T9" fmla="*/ 116 h 498"/>
                  <a:gd name="T10" fmla="*/ 247 w 497"/>
                  <a:gd name="T11" fmla="*/ 391 h 498"/>
                  <a:gd name="T12" fmla="*/ 247 w 497"/>
                  <a:gd name="T13" fmla="*/ 116 h 498"/>
                  <a:gd name="T14" fmla="*/ 247 w 497"/>
                  <a:gd name="T15" fmla="*/ 346 h 498"/>
                  <a:gd name="T16" fmla="*/ 247 w 497"/>
                  <a:gd name="T17" fmla="*/ 151 h 498"/>
                  <a:gd name="T18" fmla="*/ 247 w 497"/>
                  <a:gd name="T19" fmla="*/ 346 h 498"/>
                  <a:gd name="T20" fmla="*/ 71 w 497"/>
                  <a:gd name="T21" fmla="*/ 249 h 498"/>
                  <a:gd name="T22" fmla="*/ 26 w 497"/>
                  <a:gd name="T23" fmla="*/ 231 h 498"/>
                  <a:gd name="T24" fmla="*/ 26 w 497"/>
                  <a:gd name="T25" fmla="*/ 275 h 498"/>
                  <a:gd name="T26" fmla="*/ 71 w 497"/>
                  <a:gd name="T27" fmla="*/ 249 h 498"/>
                  <a:gd name="T28" fmla="*/ 247 w 497"/>
                  <a:gd name="T29" fmla="*/ 80 h 498"/>
                  <a:gd name="T30" fmla="*/ 265 w 497"/>
                  <a:gd name="T31" fmla="*/ 27 h 498"/>
                  <a:gd name="T32" fmla="*/ 230 w 497"/>
                  <a:gd name="T33" fmla="*/ 27 h 498"/>
                  <a:gd name="T34" fmla="*/ 247 w 497"/>
                  <a:gd name="T35" fmla="*/ 80 h 498"/>
                  <a:gd name="T36" fmla="*/ 247 w 497"/>
                  <a:gd name="T37" fmla="*/ 426 h 498"/>
                  <a:gd name="T38" fmla="*/ 230 w 497"/>
                  <a:gd name="T39" fmla="*/ 470 h 498"/>
                  <a:gd name="T40" fmla="*/ 265 w 497"/>
                  <a:gd name="T41" fmla="*/ 470 h 498"/>
                  <a:gd name="T42" fmla="*/ 247 w 497"/>
                  <a:gd name="T43" fmla="*/ 426 h 498"/>
                  <a:gd name="T44" fmla="*/ 434 w 497"/>
                  <a:gd name="T45" fmla="*/ 98 h 498"/>
                  <a:gd name="T46" fmla="*/ 398 w 497"/>
                  <a:gd name="T47" fmla="*/ 72 h 498"/>
                  <a:gd name="T48" fmla="*/ 380 w 497"/>
                  <a:gd name="T49" fmla="*/ 116 h 498"/>
                  <a:gd name="T50" fmla="*/ 434 w 497"/>
                  <a:gd name="T51" fmla="*/ 98 h 498"/>
                  <a:gd name="T52" fmla="*/ 79 w 497"/>
                  <a:gd name="T53" fmla="*/ 391 h 498"/>
                  <a:gd name="T54" fmla="*/ 61 w 497"/>
                  <a:gd name="T55" fmla="*/ 435 h 498"/>
                  <a:gd name="T56" fmla="*/ 106 w 497"/>
                  <a:gd name="T57" fmla="*/ 417 h 498"/>
                  <a:gd name="T58" fmla="*/ 79 w 497"/>
                  <a:gd name="T59" fmla="*/ 391 h 498"/>
                  <a:gd name="T60" fmla="*/ 97 w 497"/>
                  <a:gd name="T61" fmla="*/ 72 h 498"/>
                  <a:gd name="T62" fmla="*/ 61 w 497"/>
                  <a:gd name="T63" fmla="*/ 98 h 498"/>
                  <a:gd name="T64" fmla="*/ 115 w 497"/>
                  <a:gd name="T65" fmla="*/ 116 h 498"/>
                  <a:gd name="T66" fmla="*/ 97 w 497"/>
                  <a:gd name="T67" fmla="*/ 72 h 498"/>
                  <a:gd name="T68" fmla="*/ 380 w 497"/>
                  <a:gd name="T69" fmla="*/ 417 h 498"/>
                  <a:gd name="T70" fmla="*/ 434 w 497"/>
                  <a:gd name="T71" fmla="*/ 435 h 498"/>
                  <a:gd name="T72" fmla="*/ 416 w 497"/>
                  <a:gd name="T73" fmla="*/ 391 h 498"/>
                  <a:gd name="T74" fmla="*/ 380 w 497"/>
                  <a:gd name="T75" fmla="*/ 41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98">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3" name="Freeform 88"/>
              <p:cNvSpPr>
                <a:spLocks noChangeArrowheads="1"/>
              </p:cNvSpPr>
              <p:nvPr/>
            </p:nvSpPr>
            <p:spPr bwMode="auto">
              <a:xfrm>
                <a:off x="6577315" y="4472263"/>
                <a:ext cx="245556" cy="149606"/>
              </a:xfrm>
              <a:custGeom>
                <a:avLst/>
                <a:gdLst>
                  <a:gd name="T0" fmla="*/ 186 w 498"/>
                  <a:gd name="T1" fmla="*/ 9 h 303"/>
                  <a:gd name="T2" fmla="*/ 186 w 498"/>
                  <a:gd name="T3" fmla="*/ 9 h 303"/>
                  <a:gd name="T4" fmla="*/ 160 w 498"/>
                  <a:gd name="T5" fmla="*/ 9 h 303"/>
                  <a:gd name="T6" fmla="*/ 0 w 498"/>
                  <a:gd name="T7" fmla="*/ 151 h 303"/>
                  <a:gd name="T8" fmla="*/ 160 w 498"/>
                  <a:gd name="T9" fmla="*/ 293 h 303"/>
                  <a:gd name="T10" fmla="*/ 186 w 498"/>
                  <a:gd name="T11" fmla="*/ 293 h 303"/>
                  <a:gd name="T12" fmla="*/ 186 w 498"/>
                  <a:gd name="T13" fmla="*/ 266 h 303"/>
                  <a:gd name="T14" fmla="*/ 62 w 498"/>
                  <a:gd name="T15" fmla="*/ 151 h 303"/>
                  <a:gd name="T16" fmla="*/ 186 w 498"/>
                  <a:gd name="T17" fmla="*/ 45 h 303"/>
                  <a:gd name="T18" fmla="*/ 186 w 498"/>
                  <a:gd name="T19" fmla="*/ 9 h 303"/>
                  <a:gd name="T20" fmla="*/ 337 w 498"/>
                  <a:gd name="T21" fmla="*/ 9 h 303"/>
                  <a:gd name="T22" fmla="*/ 337 w 498"/>
                  <a:gd name="T23" fmla="*/ 9 h 303"/>
                  <a:gd name="T24" fmla="*/ 311 w 498"/>
                  <a:gd name="T25" fmla="*/ 9 h 303"/>
                  <a:gd name="T26" fmla="*/ 311 w 498"/>
                  <a:gd name="T27" fmla="*/ 45 h 303"/>
                  <a:gd name="T28" fmla="*/ 434 w 498"/>
                  <a:gd name="T29" fmla="*/ 151 h 303"/>
                  <a:gd name="T30" fmla="*/ 311 w 498"/>
                  <a:gd name="T31" fmla="*/ 266 h 303"/>
                  <a:gd name="T32" fmla="*/ 311 w 498"/>
                  <a:gd name="T33" fmla="*/ 293 h 303"/>
                  <a:gd name="T34" fmla="*/ 337 w 498"/>
                  <a:gd name="T35" fmla="*/ 293 h 303"/>
                  <a:gd name="T36" fmla="*/ 497 w 498"/>
                  <a:gd name="T37" fmla="*/ 151 h 303"/>
                  <a:gd name="T38" fmla="*/ 337 w 498"/>
                  <a:gd name="T39" fmla="*/ 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303">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4" name="Freeform 90"/>
              <p:cNvSpPr>
                <a:spLocks noChangeArrowheads="1"/>
              </p:cNvSpPr>
              <p:nvPr/>
            </p:nvSpPr>
            <p:spPr bwMode="auto">
              <a:xfrm>
                <a:off x="3154731" y="4485272"/>
                <a:ext cx="245558" cy="121419"/>
              </a:xfrm>
              <a:custGeom>
                <a:avLst/>
                <a:gdLst>
                  <a:gd name="T0" fmla="*/ 444 w 498"/>
                  <a:gd name="T1" fmla="*/ 0 h 248"/>
                  <a:gd name="T2" fmla="*/ 444 w 498"/>
                  <a:gd name="T3" fmla="*/ 0 h 248"/>
                  <a:gd name="T4" fmla="*/ 53 w 498"/>
                  <a:gd name="T5" fmla="*/ 0 h 248"/>
                  <a:gd name="T6" fmla="*/ 0 w 498"/>
                  <a:gd name="T7" fmla="*/ 53 h 248"/>
                  <a:gd name="T8" fmla="*/ 0 w 498"/>
                  <a:gd name="T9" fmla="*/ 203 h 248"/>
                  <a:gd name="T10" fmla="*/ 53 w 498"/>
                  <a:gd name="T11" fmla="*/ 247 h 248"/>
                  <a:gd name="T12" fmla="*/ 444 w 498"/>
                  <a:gd name="T13" fmla="*/ 247 h 248"/>
                  <a:gd name="T14" fmla="*/ 497 w 498"/>
                  <a:gd name="T15" fmla="*/ 203 h 248"/>
                  <a:gd name="T16" fmla="*/ 497 w 498"/>
                  <a:gd name="T17" fmla="*/ 53 h 248"/>
                  <a:gd name="T18" fmla="*/ 444 w 498"/>
                  <a:gd name="T19" fmla="*/ 0 h 248"/>
                  <a:gd name="T20" fmla="*/ 444 w 498"/>
                  <a:gd name="T21" fmla="*/ 203 h 248"/>
                  <a:gd name="T22" fmla="*/ 444 w 498"/>
                  <a:gd name="T23" fmla="*/ 203 h 248"/>
                  <a:gd name="T24" fmla="*/ 53 w 498"/>
                  <a:gd name="T25" fmla="*/ 203 h 248"/>
                  <a:gd name="T26" fmla="*/ 53 w 498"/>
                  <a:gd name="T27" fmla="*/ 53 h 248"/>
                  <a:gd name="T28" fmla="*/ 444 w 498"/>
                  <a:gd name="T29" fmla="*/ 53 h 248"/>
                  <a:gd name="T30" fmla="*/ 444 w 498"/>
                  <a:gd name="T31" fmla="*/ 203 h 248"/>
                  <a:gd name="T32" fmla="*/ 426 w 498"/>
                  <a:gd name="T33" fmla="*/ 79 h 248"/>
                  <a:gd name="T34" fmla="*/ 426 w 498"/>
                  <a:gd name="T35" fmla="*/ 79 h 248"/>
                  <a:gd name="T36" fmla="*/ 319 w 498"/>
                  <a:gd name="T37" fmla="*/ 79 h 248"/>
                  <a:gd name="T38" fmla="*/ 319 w 498"/>
                  <a:gd name="T39" fmla="*/ 177 h 248"/>
                  <a:gd name="T40" fmla="*/ 426 w 498"/>
                  <a:gd name="T41" fmla="*/ 177 h 248"/>
                  <a:gd name="T42" fmla="*/ 426 w 498"/>
                  <a:gd name="T43" fmla="*/ 79 h 248"/>
                  <a:gd name="T44" fmla="*/ 178 w 498"/>
                  <a:gd name="T45" fmla="*/ 79 h 248"/>
                  <a:gd name="T46" fmla="*/ 178 w 498"/>
                  <a:gd name="T47" fmla="*/ 79 h 248"/>
                  <a:gd name="T48" fmla="*/ 72 w 498"/>
                  <a:gd name="T49" fmla="*/ 79 h 248"/>
                  <a:gd name="T50" fmla="*/ 72 w 498"/>
                  <a:gd name="T51" fmla="*/ 177 h 248"/>
                  <a:gd name="T52" fmla="*/ 178 w 498"/>
                  <a:gd name="T53" fmla="*/ 177 h 248"/>
                  <a:gd name="T54" fmla="*/ 178 w 498"/>
                  <a:gd name="T55" fmla="*/ 79 h 248"/>
                  <a:gd name="T56" fmla="*/ 301 w 498"/>
                  <a:gd name="T57" fmla="*/ 79 h 248"/>
                  <a:gd name="T58" fmla="*/ 301 w 498"/>
                  <a:gd name="T59" fmla="*/ 79 h 248"/>
                  <a:gd name="T60" fmla="*/ 195 w 498"/>
                  <a:gd name="T61" fmla="*/ 79 h 248"/>
                  <a:gd name="T62" fmla="*/ 195 w 498"/>
                  <a:gd name="T63" fmla="*/ 177 h 248"/>
                  <a:gd name="T64" fmla="*/ 301 w 498"/>
                  <a:gd name="T65" fmla="*/ 177 h 248"/>
                  <a:gd name="T66" fmla="*/ 301 w 498"/>
                  <a:gd name="T67"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8" h="248">
                    <a:moveTo>
                      <a:pt x="444" y="0"/>
                    </a:moveTo>
                    <a:lnTo>
                      <a:pt x="444" y="0"/>
                    </a:lnTo>
                    <a:cubicBezTo>
                      <a:pt x="53" y="0"/>
                      <a:pt x="53" y="0"/>
                      <a:pt x="53" y="0"/>
                    </a:cubicBezTo>
                    <a:cubicBezTo>
                      <a:pt x="18" y="0"/>
                      <a:pt x="0" y="26"/>
                      <a:pt x="0" y="53"/>
                    </a:cubicBezTo>
                    <a:cubicBezTo>
                      <a:pt x="0" y="203"/>
                      <a:pt x="0" y="203"/>
                      <a:pt x="0" y="203"/>
                    </a:cubicBezTo>
                    <a:cubicBezTo>
                      <a:pt x="0" y="230"/>
                      <a:pt x="18" y="247"/>
                      <a:pt x="53" y="247"/>
                    </a:cubicBezTo>
                    <a:cubicBezTo>
                      <a:pt x="444" y="247"/>
                      <a:pt x="444" y="247"/>
                      <a:pt x="444" y="247"/>
                    </a:cubicBezTo>
                    <a:cubicBezTo>
                      <a:pt x="470" y="247"/>
                      <a:pt x="497" y="230"/>
                      <a:pt x="497" y="203"/>
                    </a:cubicBezTo>
                    <a:cubicBezTo>
                      <a:pt x="497" y="53"/>
                      <a:pt x="497" y="53"/>
                      <a:pt x="497" y="53"/>
                    </a:cubicBezTo>
                    <a:cubicBezTo>
                      <a:pt x="497" y="26"/>
                      <a:pt x="470" y="0"/>
                      <a:pt x="444" y="0"/>
                    </a:cubicBezTo>
                    <a:close/>
                    <a:moveTo>
                      <a:pt x="444" y="203"/>
                    </a:moveTo>
                    <a:lnTo>
                      <a:pt x="444" y="203"/>
                    </a:lnTo>
                    <a:cubicBezTo>
                      <a:pt x="53" y="203"/>
                      <a:pt x="53" y="203"/>
                      <a:pt x="53" y="203"/>
                    </a:cubicBezTo>
                    <a:cubicBezTo>
                      <a:pt x="53" y="53"/>
                      <a:pt x="53" y="53"/>
                      <a:pt x="53" y="53"/>
                    </a:cubicBezTo>
                    <a:cubicBezTo>
                      <a:pt x="444" y="53"/>
                      <a:pt x="444" y="53"/>
                      <a:pt x="444" y="53"/>
                    </a:cubicBezTo>
                    <a:lnTo>
                      <a:pt x="444" y="203"/>
                    </a:lnTo>
                    <a:close/>
                    <a:moveTo>
                      <a:pt x="426" y="79"/>
                    </a:moveTo>
                    <a:lnTo>
                      <a:pt x="426" y="79"/>
                    </a:lnTo>
                    <a:cubicBezTo>
                      <a:pt x="319" y="79"/>
                      <a:pt x="319" y="79"/>
                      <a:pt x="319" y="79"/>
                    </a:cubicBezTo>
                    <a:cubicBezTo>
                      <a:pt x="319" y="177"/>
                      <a:pt x="319" y="177"/>
                      <a:pt x="319" y="177"/>
                    </a:cubicBezTo>
                    <a:cubicBezTo>
                      <a:pt x="426" y="177"/>
                      <a:pt x="426" y="177"/>
                      <a:pt x="426" y="177"/>
                    </a:cubicBezTo>
                    <a:lnTo>
                      <a:pt x="426" y="79"/>
                    </a:lnTo>
                    <a:close/>
                    <a:moveTo>
                      <a:pt x="178" y="79"/>
                    </a:moveTo>
                    <a:lnTo>
                      <a:pt x="178" y="79"/>
                    </a:lnTo>
                    <a:cubicBezTo>
                      <a:pt x="72" y="79"/>
                      <a:pt x="72" y="79"/>
                      <a:pt x="72" y="79"/>
                    </a:cubicBezTo>
                    <a:cubicBezTo>
                      <a:pt x="72" y="177"/>
                      <a:pt x="72" y="177"/>
                      <a:pt x="72" y="177"/>
                    </a:cubicBezTo>
                    <a:cubicBezTo>
                      <a:pt x="178" y="177"/>
                      <a:pt x="178" y="177"/>
                      <a:pt x="178" y="177"/>
                    </a:cubicBezTo>
                    <a:lnTo>
                      <a:pt x="178"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5" name="Freeform 91"/>
              <p:cNvSpPr>
                <a:spLocks noChangeArrowheads="1"/>
              </p:cNvSpPr>
              <p:nvPr/>
            </p:nvSpPr>
            <p:spPr bwMode="auto">
              <a:xfrm>
                <a:off x="3643672" y="4485272"/>
                <a:ext cx="245556" cy="121419"/>
              </a:xfrm>
              <a:custGeom>
                <a:avLst/>
                <a:gdLst>
                  <a:gd name="T0" fmla="*/ 443 w 497"/>
                  <a:gd name="T1" fmla="*/ 0 h 248"/>
                  <a:gd name="T2" fmla="*/ 443 w 497"/>
                  <a:gd name="T3" fmla="*/ 0 h 248"/>
                  <a:gd name="T4" fmla="*/ 53 w 497"/>
                  <a:gd name="T5" fmla="*/ 0 h 248"/>
                  <a:gd name="T6" fmla="*/ 0 w 497"/>
                  <a:gd name="T7" fmla="*/ 53 h 248"/>
                  <a:gd name="T8" fmla="*/ 0 w 497"/>
                  <a:gd name="T9" fmla="*/ 203 h 248"/>
                  <a:gd name="T10" fmla="*/ 53 w 497"/>
                  <a:gd name="T11" fmla="*/ 247 h 248"/>
                  <a:gd name="T12" fmla="*/ 443 w 497"/>
                  <a:gd name="T13" fmla="*/ 247 h 248"/>
                  <a:gd name="T14" fmla="*/ 496 w 497"/>
                  <a:gd name="T15" fmla="*/ 203 h 248"/>
                  <a:gd name="T16" fmla="*/ 496 w 497"/>
                  <a:gd name="T17" fmla="*/ 53 h 248"/>
                  <a:gd name="T18" fmla="*/ 443 w 497"/>
                  <a:gd name="T19" fmla="*/ 0 h 248"/>
                  <a:gd name="T20" fmla="*/ 443 w 497"/>
                  <a:gd name="T21" fmla="*/ 203 h 248"/>
                  <a:gd name="T22" fmla="*/ 443 w 497"/>
                  <a:gd name="T23" fmla="*/ 203 h 248"/>
                  <a:gd name="T24" fmla="*/ 53 w 497"/>
                  <a:gd name="T25" fmla="*/ 203 h 248"/>
                  <a:gd name="T26" fmla="*/ 53 w 497"/>
                  <a:gd name="T27" fmla="*/ 53 h 248"/>
                  <a:gd name="T28" fmla="*/ 443 w 497"/>
                  <a:gd name="T29" fmla="*/ 53 h 248"/>
                  <a:gd name="T30" fmla="*/ 443 w 497"/>
                  <a:gd name="T31" fmla="*/ 203 h 248"/>
                  <a:gd name="T32" fmla="*/ 177 w 497"/>
                  <a:gd name="T33" fmla="*/ 79 h 248"/>
                  <a:gd name="T34" fmla="*/ 177 w 497"/>
                  <a:gd name="T35" fmla="*/ 79 h 248"/>
                  <a:gd name="T36" fmla="*/ 71 w 497"/>
                  <a:gd name="T37" fmla="*/ 79 h 248"/>
                  <a:gd name="T38" fmla="*/ 71 w 497"/>
                  <a:gd name="T39" fmla="*/ 177 h 248"/>
                  <a:gd name="T40" fmla="*/ 177 w 497"/>
                  <a:gd name="T41" fmla="*/ 177 h 248"/>
                  <a:gd name="T42" fmla="*/ 177 w 497"/>
                  <a:gd name="T43" fmla="*/ 79 h 248"/>
                  <a:gd name="T44" fmla="*/ 301 w 497"/>
                  <a:gd name="T45" fmla="*/ 79 h 248"/>
                  <a:gd name="T46" fmla="*/ 301 w 497"/>
                  <a:gd name="T47" fmla="*/ 79 h 248"/>
                  <a:gd name="T48" fmla="*/ 195 w 497"/>
                  <a:gd name="T49" fmla="*/ 79 h 248"/>
                  <a:gd name="T50" fmla="*/ 195 w 497"/>
                  <a:gd name="T51" fmla="*/ 177 h 248"/>
                  <a:gd name="T52" fmla="*/ 301 w 497"/>
                  <a:gd name="T53" fmla="*/ 177 h 248"/>
                  <a:gd name="T54" fmla="*/ 301 w 497"/>
                  <a:gd name="T55"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69" y="247"/>
                      <a:pt x="496" y="230"/>
                      <a:pt x="496" y="203"/>
                    </a:cubicBezTo>
                    <a:cubicBezTo>
                      <a:pt x="496" y="53"/>
                      <a:pt x="496" y="53"/>
                      <a:pt x="496" y="53"/>
                    </a:cubicBezTo>
                    <a:cubicBezTo>
                      <a:pt x="496" y="26"/>
                      <a:pt x="469"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6" name="Freeform 92"/>
              <p:cNvSpPr>
                <a:spLocks noChangeArrowheads="1"/>
              </p:cNvSpPr>
              <p:nvPr/>
            </p:nvSpPr>
            <p:spPr bwMode="auto">
              <a:xfrm>
                <a:off x="4132612" y="4485272"/>
                <a:ext cx="245558" cy="121419"/>
              </a:xfrm>
              <a:custGeom>
                <a:avLst/>
                <a:gdLst>
                  <a:gd name="T0" fmla="*/ 443 w 497"/>
                  <a:gd name="T1" fmla="*/ 0 h 248"/>
                  <a:gd name="T2" fmla="*/ 443 w 497"/>
                  <a:gd name="T3" fmla="*/ 0 h 248"/>
                  <a:gd name="T4" fmla="*/ 53 w 497"/>
                  <a:gd name="T5" fmla="*/ 0 h 248"/>
                  <a:gd name="T6" fmla="*/ 0 w 497"/>
                  <a:gd name="T7" fmla="*/ 53 h 248"/>
                  <a:gd name="T8" fmla="*/ 0 w 497"/>
                  <a:gd name="T9" fmla="*/ 203 h 248"/>
                  <a:gd name="T10" fmla="*/ 53 w 497"/>
                  <a:gd name="T11" fmla="*/ 247 h 248"/>
                  <a:gd name="T12" fmla="*/ 443 w 497"/>
                  <a:gd name="T13" fmla="*/ 247 h 248"/>
                  <a:gd name="T14" fmla="*/ 496 w 497"/>
                  <a:gd name="T15" fmla="*/ 203 h 248"/>
                  <a:gd name="T16" fmla="*/ 496 w 497"/>
                  <a:gd name="T17" fmla="*/ 53 h 248"/>
                  <a:gd name="T18" fmla="*/ 443 w 497"/>
                  <a:gd name="T19" fmla="*/ 0 h 248"/>
                  <a:gd name="T20" fmla="*/ 443 w 497"/>
                  <a:gd name="T21" fmla="*/ 203 h 248"/>
                  <a:gd name="T22" fmla="*/ 443 w 497"/>
                  <a:gd name="T23" fmla="*/ 203 h 248"/>
                  <a:gd name="T24" fmla="*/ 53 w 497"/>
                  <a:gd name="T25" fmla="*/ 203 h 248"/>
                  <a:gd name="T26" fmla="*/ 53 w 497"/>
                  <a:gd name="T27" fmla="*/ 53 h 248"/>
                  <a:gd name="T28" fmla="*/ 443 w 497"/>
                  <a:gd name="T29" fmla="*/ 53 h 248"/>
                  <a:gd name="T30" fmla="*/ 443 w 497"/>
                  <a:gd name="T31" fmla="*/ 203 h 248"/>
                  <a:gd name="T32" fmla="*/ 177 w 497"/>
                  <a:gd name="T33" fmla="*/ 79 h 248"/>
                  <a:gd name="T34" fmla="*/ 177 w 497"/>
                  <a:gd name="T35" fmla="*/ 79 h 248"/>
                  <a:gd name="T36" fmla="*/ 71 w 497"/>
                  <a:gd name="T37" fmla="*/ 79 h 248"/>
                  <a:gd name="T38" fmla="*/ 71 w 497"/>
                  <a:gd name="T39" fmla="*/ 177 h 248"/>
                  <a:gd name="T40" fmla="*/ 177 w 497"/>
                  <a:gd name="T41" fmla="*/ 177 h 248"/>
                  <a:gd name="T42" fmla="*/ 177 w 497"/>
                  <a:gd name="T43"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70" y="247"/>
                      <a:pt x="496" y="230"/>
                      <a:pt x="496" y="203"/>
                    </a:cubicBezTo>
                    <a:cubicBezTo>
                      <a:pt x="496" y="53"/>
                      <a:pt x="496" y="53"/>
                      <a:pt x="496" y="53"/>
                    </a:cubicBezTo>
                    <a:cubicBezTo>
                      <a:pt x="496" y="26"/>
                      <a:pt x="470"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7" name="Freeform 93"/>
              <p:cNvSpPr>
                <a:spLocks noChangeArrowheads="1"/>
              </p:cNvSpPr>
              <p:nvPr/>
            </p:nvSpPr>
            <p:spPr bwMode="auto">
              <a:xfrm>
                <a:off x="4621552" y="4485272"/>
                <a:ext cx="245556" cy="121419"/>
              </a:xfrm>
              <a:custGeom>
                <a:avLst/>
                <a:gdLst>
                  <a:gd name="T0" fmla="*/ 442 w 497"/>
                  <a:gd name="T1" fmla="*/ 0 h 248"/>
                  <a:gd name="T2" fmla="*/ 442 w 497"/>
                  <a:gd name="T3" fmla="*/ 0 h 248"/>
                  <a:gd name="T4" fmla="*/ 53 w 497"/>
                  <a:gd name="T5" fmla="*/ 0 h 248"/>
                  <a:gd name="T6" fmla="*/ 0 w 497"/>
                  <a:gd name="T7" fmla="*/ 53 h 248"/>
                  <a:gd name="T8" fmla="*/ 0 w 497"/>
                  <a:gd name="T9" fmla="*/ 203 h 248"/>
                  <a:gd name="T10" fmla="*/ 53 w 497"/>
                  <a:gd name="T11" fmla="*/ 247 h 248"/>
                  <a:gd name="T12" fmla="*/ 442 w 497"/>
                  <a:gd name="T13" fmla="*/ 247 h 248"/>
                  <a:gd name="T14" fmla="*/ 496 w 497"/>
                  <a:gd name="T15" fmla="*/ 203 h 248"/>
                  <a:gd name="T16" fmla="*/ 496 w 497"/>
                  <a:gd name="T17" fmla="*/ 53 h 248"/>
                  <a:gd name="T18" fmla="*/ 442 w 497"/>
                  <a:gd name="T19" fmla="*/ 0 h 248"/>
                  <a:gd name="T20" fmla="*/ 442 w 497"/>
                  <a:gd name="T21" fmla="*/ 203 h 248"/>
                  <a:gd name="T22" fmla="*/ 442 w 497"/>
                  <a:gd name="T23" fmla="*/ 203 h 248"/>
                  <a:gd name="T24" fmla="*/ 53 w 497"/>
                  <a:gd name="T25" fmla="*/ 203 h 248"/>
                  <a:gd name="T26" fmla="*/ 53 w 497"/>
                  <a:gd name="T27" fmla="*/ 53 h 248"/>
                  <a:gd name="T28" fmla="*/ 442 w 497"/>
                  <a:gd name="T29" fmla="*/ 53 h 248"/>
                  <a:gd name="T30" fmla="*/ 442 w 497"/>
                  <a:gd name="T31" fmla="*/ 2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248">
                    <a:moveTo>
                      <a:pt x="442" y="0"/>
                    </a:moveTo>
                    <a:lnTo>
                      <a:pt x="442" y="0"/>
                    </a:lnTo>
                    <a:cubicBezTo>
                      <a:pt x="53" y="0"/>
                      <a:pt x="53" y="0"/>
                      <a:pt x="53" y="0"/>
                    </a:cubicBezTo>
                    <a:cubicBezTo>
                      <a:pt x="17" y="0"/>
                      <a:pt x="0" y="26"/>
                      <a:pt x="0" y="53"/>
                    </a:cubicBezTo>
                    <a:cubicBezTo>
                      <a:pt x="0" y="203"/>
                      <a:pt x="0" y="203"/>
                      <a:pt x="0" y="203"/>
                    </a:cubicBezTo>
                    <a:cubicBezTo>
                      <a:pt x="0" y="230"/>
                      <a:pt x="17" y="247"/>
                      <a:pt x="53" y="247"/>
                    </a:cubicBezTo>
                    <a:cubicBezTo>
                      <a:pt x="442" y="247"/>
                      <a:pt x="442" y="247"/>
                      <a:pt x="442" y="247"/>
                    </a:cubicBezTo>
                    <a:cubicBezTo>
                      <a:pt x="470" y="247"/>
                      <a:pt x="496" y="230"/>
                      <a:pt x="496" y="203"/>
                    </a:cubicBezTo>
                    <a:cubicBezTo>
                      <a:pt x="496" y="53"/>
                      <a:pt x="496" y="53"/>
                      <a:pt x="496" y="53"/>
                    </a:cubicBezTo>
                    <a:cubicBezTo>
                      <a:pt x="496" y="26"/>
                      <a:pt x="470" y="0"/>
                      <a:pt x="442" y="0"/>
                    </a:cubicBezTo>
                    <a:close/>
                    <a:moveTo>
                      <a:pt x="442" y="203"/>
                    </a:moveTo>
                    <a:lnTo>
                      <a:pt x="442" y="203"/>
                    </a:lnTo>
                    <a:cubicBezTo>
                      <a:pt x="53" y="203"/>
                      <a:pt x="53" y="203"/>
                      <a:pt x="53" y="203"/>
                    </a:cubicBezTo>
                    <a:cubicBezTo>
                      <a:pt x="53" y="53"/>
                      <a:pt x="53" y="53"/>
                      <a:pt x="53" y="53"/>
                    </a:cubicBezTo>
                    <a:cubicBezTo>
                      <a:pt x="442" y="53"/>
                      <a:pt x="442" y="53"/>
                      <a:pt x="442" y="53"/>
                    </a:cubicBezTo>
                    <a:lnTo>
                      <a:pt x="442" y="203"/>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8" name="Freeform 96"/>
              <p:cNvSpPr>
                <a:spLocks noChangeArrowheads="1"/>
              </p:cNvSpPr>
              <p:nvPr/>
            </p:nvSpPr>
            <p:spPr bwMode="auto">
              <a:xfrm>
                <a:off x="7066254" y="4441909"/>
                <a:ext cx="245558" cy="214650"/>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79" name="Freeform 107"/>
              <p:cNvSpPr>
                <a:spLocks noChangeArrowheads="1"/>
              </p:cNvSpPr>
              <p:nvPr/>
            </p:nvSpPr>
            <p:spPr bwMode="auto">
              <a:xfrm>
                <a:off x="7555195" y="4493945"/>
                <a:ext cx="245556" cy="108409"/>
              </a:xfrm>
              <a:custGeom>
                <a:avLst/>
                <a:gdLst>
                  <a:gd name="T0" fmla="*/ 399 w 497"/>
                  <a:gd name="T1" fmla="*/ 0 h 222"/>
                  <a:gd name="T2" fmla="*/ 399 w 497"/>
                  <a:gd name="T3" fmla="*/ 0 h 222"/>
                  <a:gd name="T4" fmla="*/ 248 w 497"/>
                  <a:gd name="T5" fmla="*/ 70 h 222"/>
                  <a:gd name="T6" fmla="*/ 97 w 497"/>
                  <a:gd name="T7" fmla="*/ 0 h 222"/>
                  <a:gd name="T8" fmla="*/ 0 w 497"/>
                  <a:gd name="T9" fmla="*/ 106 h 222"/>
                  <a:gd name="T10" fmla="*/ 97 w 497"/>
                  <a:gd name="T11" fmla="*/ 221 h 222"/>
                  <a:gd name="T12" fmla="*/ 97 w 497"/>
                  <a:gd name="T13" fmla="*/ 221 h 222"/>
                  <a:gd name="T14" fmla="*/ 248 w 497"/>
                  <a:gd name="T15" fmla="*/ 141 h 222"/>
                  <a:gd name="T16" fmla="*/ 399 w 497"/>
                  <a:gd name="T17" fmla="*/ 221 h 222"/>
                  <a:gd name="T18" fmla="*/ 496 w 497"/>
                  <a:gd name="T19" fmla="*/ 106 h 222"/>
                  <a:gd name="T20" fmla="*/ 399 w 497"/>
                  <a:gd name="T21" fmla="*/ 0 h 222"/>
                  <a:gd name="T22" fmla="*/ 97 w 497"/>
                  <a:gd name="T23" fmla="*/ 176 h 222"/>
                  <a:gd name="T24" fmla="*/ 97 w 497"/>
                  <a:gd name="T25" fmla="*/ 176 h 222"/>
                  <a:gd name="T26" fmla="*/ 44 w 497"/>
                  <a:gd name="T27" fmla="*/ 106 h 222"/>
                  <a:gd name="T28" fmla="*/ 97 w 497"/>
                  <a:gd name="T29" fmla="*/ 44 h 222"/>
                  <a:gd name="T30" fmla="*/ 222 w 497"/>
                  <a:gd name="T31" fmla="*/ 106 h 222"/>
                  <a:gd name="T32" fmla="*/ 97 w 497"/>
                  <a:gd name="T33" fmla="*/ 176 h 222"/>
                  <a:gd name="T34" fmla="*/ 399 w 497"/>
                  <a:gd name="T35" fmla="*/ 176 h 222"/>
                  <a:gd name="T36" fmla="*/ 399 w 497"/>
                  <a:gd name="T37" fmla="*/ 176 h 222"/>
                  <a:gd name="T38" fmla="*/ 275 w 497"/>
                  <a:gd name="T39" fmla="*/ 106 h 222"/>
                  <a:gd name="T40" fmla="*/ 399 w 497"/>
                  <a:gd name="T41" fmla="*/ 44 h 222"/>
                  <a:gd name="T42" fmla="*/ 452 w 497"/>
                  <a:gd name="T43" fmla="*/ 106 h 222"/>
                  <a:gd name="T44" fmla="*/ 399 w 497"/>
                  <a:gd name="T45" fmla="*/ 1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7" h="222">
                    <a:moveTo>
                      <a:pt x="399" y="0"/>
                    </a:moveTo>
                    <a:lnTo>
                      <a:pt x="399" y="0"/>
                    </a:lnTo>
                    <a:cubicBezTo>
                      <a:pt x="345" y="0"/>
                      <a:pt x="284" y="26"/>
                      <a:pt x="248" y="70"/>
                    </a:cubicBezTo>
                    <a:cubicBezTo>
                      <a:pt x="213" y="26"/>
                      <a:pt x="151" y="0"/>
                      <a:pt x="97" y="0"/>
                    </a:cubicBezTo>
                    <a:cubicBezTo>
                      <a:pt x="53" y="0"/>
                      <a:pt x="0" y="26"/>
                      <a:pt x="0" y="106"/>
                    </a:cubicBezTo>
                    <a:cubicBezTo>
                      <a:pt x="0" y="185"/>
                      <a:pt x="53" y="221"/>
                      <a:pt x="97" y="221"/>
                    </a:cubicBezTo>
                    <a:lnTo>
                      <a:pt x="97" y="221"/>
                    </a:lnTo>
                    <a:cubicBezTo>
                      <a:pt x="151" y="221"/>
                      <a:pt x="213" y="185"/>
                      <a:pt x="248" y="141"/>
                    </a:cubicBezTo>
                    <a:cubicBezTo>
                      <a:pt x="284" y="185"/>
                      <a:pt x="345" y="221"/>
                      <a:pt x="399" y="221"/>
                    </a:cubicBezTo>
                    <a:cubicBezTo>
                      <a:pt x="443" y="221"/>
                      <a:pt x="496" y="185"/>
                      <a:pt x="496" y="106"/>
                    </a:cubicBezTo>
                    <a:cubicBezTo>
                      <a:pt x="496" y="26"/>
                      <a:pt x="443" y="0"/>
                      <a:pt x="399" y="0"/>
                    </a:cubicBezTo>
                    <a:close/>
                    <a:moveTo>
                      <a:pt x="97" y="176"/>
                    </a:moveTo>
                    <a:lnTo>
                      <a:pt x="97" y="176"/>
                    </a:lnTo>
                    <a:cubicBezTo>
                      <a:pt x="62" y="176"/>
                      <a:pt x="44" y="150"/>
                      <a:pt x="44" y="106"/>
                    </a:cubicBezTo>
                    <a:cubicBezTo>
                      <a:pt x="44" y="61"/>
                      <a:pt x="62" y="44"/>
                      <a:pt x="97" y="44"/>
                    </a:cubicBezTo>
                    <a:cubicBezTo>
                      <a:pt x="142" y="44"/>
                      <a:pt x="195" y="70"/>
                      <a:pt x="222" y="106"/>
                    </a:cubicBezTo>
                    <a:cubicBezTo>
                      <a:pt x="195" y="150"/>
                      <a:pt x="142" y="176"/>
                      <a:pt x="97" y="176"/>
                    </a:cubicBezTo>
                    <a:close/>
                    <a:moveTo>
                      <a:pt x="399" y="176"/>
                    </a:moveTo>
                    <a:lnTo>
                      <a:pt x="399" y="176"/>
                    </a:lnTo>
                    <a:cubicBezTo>
                      <a:pt x="354" y="176"/>
                      <a:pt x="301" y="150"/>
                      <a:pt x="275" y="106"/>
                    </a:cubicBezTo>
                    <a:cubicBezTo>
                      <a:pt x="301" y="70"/>
                      <a:pt x="354" y="44"/>
                      <a:pt x="399" y="44"/>
                    </a:cubicBezTo>
                    <a:cubicBezTo>
                      <a:pt x="435" y="44"/>
                      <a:pt x="452" y="61"/>
                      <a:pt x="452" y="106"/>
                    </a:cubicBezTo>
                    <a:cubicBezTo>
                      <a:pt x="452" y="150"/>
                      <a:pt x="435" y="176"/>
                      <a:pt x="399" y="17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0" name="Freeform 108"/>
              <p:cNvSpPr>
                <a:spLocks noChangeArrowheads="1"/>
              </p:cNvSpPr>
              <p:nvPr/>
            </p:nvSpPr>
            <p:spPr bwMode="auto">
              <a:xfrm>
                <a:off x="6088373" y="4424564"/>
                <a:ext cx="245558" cy="245006"/>
              </a:xfrm>
              <a:custGeom>
                <a:avLst/>
                <a:gdLst>
                  <a:gd name="T0" fmla="*/ 469 w 497"/>
                  <a:gd name="T1" fmla="*/ 231 h 498"/>
                  <a:gd name="T2" fmla="*/ 425 w 497"/>
                  <a:gd name="T3" fmla="*/ 249 h 498"/>
                  <a:gd name="T4" fmla="*/ 469 w 497"/>
                  <a:gd name="T5" fmla="*/ 275 h 498"/>
                  <a:gd name="T6" fmla="*/ 469 w 497"/>
                  <a:gd name="T7" fmla="*/ 231 h 498"/>
                  <a:gd name="T8" fmla="*/ 248 w 497"/>
                  <a:gd name="T9" fmla="*/ 116 h 498"/>
                  <a:gd name="T10" fmla="*/ 248 w 497"/>
                  <a:gd name="T11" fmla="*/ 391 h 498"/>
                  <a:gd name="T12" fmla="*/ 248 w 497"/>
                  <a:gd name="T13" fmla="*/ 116 h 498"/>
                  <a:gd name="T14" fmla="*/ 248 w 497"/>
                  <a:gd name="T15" fmla="*/ 346 h 498"/>
                  <a:gd name="T16" fmla="*/ 248 w 497"/>
                  <a:gd name="T17" fmla="*/ 151 h 498"/>
                  <a:gd name="T18" fmla="*/ 71 w 497"/>
                  <a:gd name="T19" fmla="*/ 249 h 498"/>
                  <a:gd name="T20" fmla="*/ 53 w 497"/>
                  <a:gd name="T21" fmla="*/ 231 h 498"/>
                  <a:gd name="T22" fmla="*/ 0 w 497"/>
                  <a:gd name="T23" fmla="*/ 249 h 498"/>
                  <a:gd name="T24" fmla="*/ 53 w 497"/>
                  <a:gd name="T25" fmla="*/ 275 h 498"/>
                  <a:gd name="T26" fmla="*/ 248 w 497"/>
                  <a:gd name="T27" fmla="*/ 80 h 498"/>
                  <a:gd name="T28" fmla="*/ 265 w 497"/>
                  <a:gd name="T29" fmla="*/ 53 h 498"/>
                  <a:gd name="T30" fmla="*/ 248 w 497"/>
                  <a:gd name="T31" fmla="*/ 0 h 498"/>
                  <a:gd name="T32" fmla="*/ 230 w 497"/>
                  <a:gd name="T33" fmla="*/ 53 h 498"/>
                  <a:gd name="T34" fmla="*/ 248 w 497"/>
                  <a:gd name="T35" fmla="*/ 426 h 498"/>
                  <a:gd name="T36" fmla="*/ 230 w 497"/>
                  <a:gd name="T37" fmla="*/ 453 h 498"/>
                  <a:gd name="T38" fmla="*/ 248 w 497"/>
                  <a:gd name="T39" fmla="*/ 497 h 498"/>
                  <a:gd name="T40" fmla="*/ 265 w 497"/>
                  <a:gd name="T41" fmla="*/ 453 h 498"/>
                  <a:gd name="T42" fmla="*/ 434 w 497"/>
                  <a:gd name="T43" fmla="*/ 98 h 498"/>
                  <a:gd name="T44" fmla="*/ 434 w 497"/>
                  <a:gd name="T45" fmla="*/ 62 h 498"/>
                  <a:gd name="T46" fmla="*/ 381 w 497"/>
                  <a:gd name="T47" fmla="*/ 89 h 498"/>
                  <a:gd name="T48" fmla="*/ 416 w 497"/>
                  <a:gd name="T49" fmla="*/ 116 h 498"/>
                  <a:gd name="T50" fmla="*/ 80 w 497"/>
                  <a:gd name="T51" fmla="*/ 391 h 498"/>
                  <a:gd name="T52" fmla="*/ 62 w 497"/>
                  <a:gd name="T53" fmla="*/ 408 h 498"/>
                  <a:gd name="T54" fmla="*/ 97 w 497"/>
                  <a:gd name="T55" fmla="*/ 435 h 498"/>
                  <a:gd name="T56" fmla="*/ 115 w 497"/>
                  <a:gd name="T57" fmla="*/ 381 h 498"/>
                  <a:gd name="T58" fmla="*/ 97 w 497"/>
                  <a:gd name="T59" fmla="*/ 72 h 498"/>
                  <a:gd name="T60" fmla="*/ 62 w 497"/>
                  <a:gd name="T61" fmla="*/ 62 h 498"/>
                  <a:gd name="T62" fmla="*/ 80 w 497"/>
                  <a:gd name="T63" fmla="*/ 116 h 498"/>
                  <a:gd name="T64" fmla="*/ 106 w 497"/>
                  <a:gd name="T65" fmla="*/ 89 h 498"/>
                  <a:gd name="T66" fmla="*/ 381 w 497"/>
                  <a:gd name="T67" fmla="*/ 417 h 498"/>
                  <a:gd name="T68" fmla="*/ 399 w 497"/>
                  <a:gd name="T69" fmla="*/ 435 h 498"/>
                  <a:gd name="T70" fmla="*/ 434 w 497"/>
                  <a:gd name="T71" fmla="*/ 408 h 498"/>
                  <a:gd name="T72" fmla="*/ 381 w 497"/>
                  <a:gd name="T73" fmla="*/ 38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98">
                    <a:moveTo>
                      <a:pt x="469" y="231"/>
                    </a:moveTo>
                    <a:lnTo>
                      <a:pt x="469" y="231"/>
                    </a:lnTo>
                    <a:cubicBezTo>
                      <a:pt x="469" y="231"/>
                      <a:pt x="452" y="231"/>
                      <a:pt x="443" y="231"/>
                    </a:cubicBezTo>
                    <a:cubicBezTo>
                      <a:pt x="434" y="231"/>
                      <a:pt x="425" y="240"/>
                      <a:pt x="425" y="249"/>
                    </a:cubicBezTo>
                    <a:cubicBezTo>
                      <a:pt x="425" y="266"/>
                      <a:pt x="434" y="275"/>
                      <a:pt x="443" y="275"/>
                    </a:cubicBezTo>
                    <a:cubicBezTo>
                      <a:pt x="452" y="275"/>
                      <a:pt x="469" y="275"/>
                      <a:pt x="469" y="275"/>
                    </a:cubicBezTo>
                    <a:cubicBezTo>
                      <a:pt x="487" y="275"/>
                      <a:pt x="496" y="266"/>
                      <a:pt x="496" y="249"/>
                    </a:cubicBezTo>
                    <a:cubicBezTo>
                      <a:pt x="496" y="240"/>
                      <a:pt x="487" y="231"/>
                      <a:pt x="469" y="231"/>
                    </a:cubicBezTo>
                    <a:close/>
                    <a:moveTo>
                      <a:pt x="248" y="116"/>
                    </a:moveTo>
                    <a:lnTo>
                      <a:pt x="248" y="116"/>
                    </a:lnTo>
                    <a:cubicBezTo>
                      <a:pt x="168" y="116"/>
                      <a:pt x="115" y="178"/>
                      <a:pt x="115" y="249"/>
                    </a:cubicBezTo>
                    <a:cubicBezTo>
                      <a:pt x="115" y="328"/>
                      <a:pt x="168" y="391"/>
                      <a:pt x="248" y="391"/>
                    </a:cubicBezTo>
                    <a:cubicBezTo>
                      <a:pt x="328" y="391"/>
                      <a:pt x="381" y="328"/>
                      <a:pt x="381" y="249"/>
                    </a:cubicBezTo>
                    <a:cubicBezTo>
                      <a:pt x="381" y="178"/>
                      <a:pt x="328" y="116"/>
                      <a:pt x="248" y="116"/>
                    </a:cubicBezTo>
                    <a:close/>
                    <a:moveTo>
                      <a:pt x="248" y="346"/>
                    </a:moveTo>
                    <a:lnTo>
                      <a:pt x="248" y="346"/>
                    </a:lnTo>
                    <a:cubicBezTo>
                      <a:pt x="195" y="346"/>
                      <a:pt x="150" y="302"/>
                      <a:pt x="150" y="249"/>
                    </a:cubicBezTo>
                    <a:cubicBezTo>
                      <a:pt x="150" y="196"/>
                      <a:pt x="195" y="151"/>
                      <a:pt x="248" y="151"/>
                    </a:cubicBezTo>
                    <a:lnTo>
                      <a:pt x="248" y="346"/>
                    </a:lnTo>
                    <a:close/>
                    <a:moveTo>
                      <a:pt x="71" y="249"/>
                    </a:moveTo>
                    <a:lnTo>
                      <a:pt x="71" y="249"/>
                    </a:lnTo>
                    <a:cubicBezTo>
                      <a:pt x="71" y="240"/>
                      <a:pt x="62" y="231"/>
                      <a:pt x="53" y="231"/>
                    </a:cubicBezTo>
                    <a:cubicBezTo>
                      <a:pt x="44" y="231"/>
                      <a:pt x="27" y="231"/>
                      <a:pt x="27" y="231"/>
                    </a:cubicBezTo>
                    <a:cubicBezTo>
                      <a:pt x="9" y="231"/>
                      <a:pt x="0" y="240"/>
                      <a:pt x="0" y="249"/>
                    </a:cubicBezTo>
                    <a:cubicBezTo>
                      <a:pt x="0" y="266"/>
                      <a:pt x="9" y="275"/>
                      <a:pt x="27" y="275"/>
                    </a:cubicBezTo>
                    <a:cubicBezTo>
                      <a:pt x="27" y="275"/>
                      <a:pt x="44" y="275"/>
                      <a:pt x="53" y="275"/>
                    </a:cubicBezTo>
                    <a:cubicBezTo>
                      <a:pt x="62" y="275"/>
                      <a:pt x="71" y="266"/>
                      <a:pt x="71" y="249"/>
                    </a:cubicBezTo>
                    <a:close/>
                    <a:moveTo>
                      <a:pt x="248" y="80"/>
                    </a:moveTo>
                    <a:lnTo>
                      <a:pt x="248" y="80"/>
                    </a:lnTo>
                    <a:cubicBezTo>
                      <a:pt x="256" y="80"/>
                      <a:pt x="265" y="62"/>
                      <a:pt x="265" y="53"/>
                    </a:cubicBezTo>
                    <a:cubicBezTo>
                      <a:pt x="265" y="45"/>
                      <a:pt x="265" y="36"/>
                      <a:pt x="265" y="27"/>
                    </a:cubicBezTo>
                    <a:cubicBezTo>
                      <a:pt x="265" y="18"/>
                      <a:pt x="256" y="0"/>
                      <a:pt x="248" y="0"/>
                    </a:cubicBezTo>
                    <a:cubicBezTo>
                      <a:pt x="239" y="0"/>
                      <a:pt x="230" y="18"/>
                      <a:pt x="230" y="27"/>
                    </a:cubicBezTo>
                    <a:cubicBezTo>
                      <a:pt x="230" y="36"/>
                      <a:pt x="230" y="45"/>
                      <a:pt x="230" y="53"/>
                    </a:cubicBezTo>
                    <a:cubicBezTo>
                      <a:pt x="230" y="62"/>
                      <a:pt x="239" y="80"/>
                      <a:pt x="248" y="80"/>
                    </a:cubicBezTo>
                    <a:close/>
                    <a:moveTo>
                      <a:pt x="248" y="426"/>
                    </a:moveTo>
                    <a:lnTo>
                      <a:pt x="248" y="426"/>
                    </a:lnTo>
                    <a:cubicBezTo>
                      <a:pt x="239" y="426"/>
                      <a:pt x="230" y="435"/>
                      <a:pt x="230" y="453"/>
                    </a:cubicBezTo>
                    <a:lnTo>
                      <a:pt x="230" y="470"/>
                    </a:lnTo>
                    <a:cubicBezTo>
                      <a:pt x="230" y="488"/>
                      <a:pt x="239" y="497"/>
                      <a:pt x="248" y="497"/>
                    </a:cubicBezTo>
                    <a:cubicBezTo>
                      <a:pt x="256" y="497"/>
                      <a:pt x="265" y="488"/>
                      <a:pt x="265" y="470"/>
                    </a:cubicBezTo>
                    <a:lnTo>
                      <a:pt x="265" y="453"/>
                    </a:lnTo>
                    <a:cubicBezTo>
                      <a:pt x="265" y="435"/>
                      <a:pt x="256" y="426"/>
                      <a:pt x="248" y="426"/>
                    </a:cubicBezTo>
                    <a:close/>
                    <a:moveTo>
                      <a:pt x="434" y="98"/>
                    </a:moveTo>
                    <a:lnTo>
                      <a:pt x="434" y="98"/>
                    </a:lnTo>
                    <a:cubicBezTo>
                      <a:pt x="443" y="89"/>
                      <a:pt x="443" y="72"/>
                      <a:pt x="434" y="62"/>
                    </a:cubicBezTo>
                    <a:cubicBezTo>
                      <a:pt x="425" y="53"/>
                      <a:pt x="416" y="62"/>
                      <a:pt x="399" y="72"/>
                    </a:cubicBezTo>
                    <a:cubicBezTo>
                      <a:pt x="399" y="72"/>
                      <a:pt x="390" y="80"/>
                      <a:pt x="381" y="89"/>
                    </a:cubicBezTo>
                    <a:cubicBezTo>
                      <a:pt x="372" y="98"/>
                      <a:pt x="372" y="107"/>
                      <a:pt x="381" y="116"/>
                    </a:cubicBezTo>
                    <a:cubicBezTo>
                      <a:pt x="390" y="125"/>
                      <a:pt x="408" y="125"/>
                      <a:pt x="416" y="116"/>
                    </a:cubicBezTo>
                    <a:cubicBezTo>
                      <a:pt x="416" y="107"/>
                      <a:pt x="425" y="98"/>
                      <a:pt x="434" y="98"/>
                    </a:cubicBezTo>
                    <a:close/>
                    <a:moveTo>
                      <a:pt x="80" y="391"/>
                    </a:moveTo>
                    <a:lnTo>
                      <a:pt x="80" y="391"/>
                    </a:lnTo>
                    <a:cubicBezTo>
                      <a:pt x="80" y="391"/>
                      <a:pt x="71" y="400"/>
                      <a:pt x="62" y="408"/>
                    </a:cubicBezTo>
                    <a:cubicBezTo>
                      <a:pt x="53" y="417"/>
                      <a:pt x="53" y="426"/>
                      <a:pt x="62" y="435"/>
                    </a:cubicBezTo>
                    <a:cubicBezTo>
                      <a:pt x="71" y="444"/>
                      <a:pt x="80" y="444"/>
                      <a:pt x="97" y="435"/>
                    </a:cubicBezTo>
                    <a:lnTo>
                      <a:pt x="106" y="417"/>
                    </a:lnTo>
                    <a:cubicBezTo>
                      <a:pt x="124" y="408"/>
                      <a:pt x="124" y="391"/>
                      <a:pt x="115" y="381"/>
                    </a:cubicBezTo>
                    <a:cubicBezTo>
                      <a:pt x="106" y="381"/>
                      <a:pt x="89" y="381"/>
                      <a:pt x="80" y="391"/>
                    </a:cubicBezTo>
                    <a:close/>
                    <a:moveTo>
                      <a:pt x="97" y="72"/>
                    </a:moveTo>
                    <a:lnTo>
                      <a:pt x="97" y="72"/>
                    </a:lnTo>
                    <a:cubicBezTo>
                      <a:pt x="80" y="62"/>
                      <a:pt x="71" y="53"/>
                      <a:pt x="62" y="62"/>
                    </a:cubicBezTo>
                    <a:cubicBezTo>
                      <a:pt x="53" y="72"/>
                      <a:pt x="53" y="89"/>
                      <a:pt x="62" y="98"/>
                    </a:cubicBezTo>
                    <a:cubicBezTo>
                      <a:pt x="71" y="98"/>
                      <a:pt x="80" y="107"/>
                      <a:pt x="80" y="116"/>
                    </a:cubicBezTo>
                    <a:cubicBezTo>
                      <a:pt x="89" y="125"/>
                      <a:pt x="106" y="125"/>
                      <a:pt x="115" y="116"/>
                    </a:cubicBezTo>
                    <a:cubicBezTo>
                      <a:pt x="124" y="107"/>
                      <a:pt x="124" y="98"/>
                      <a:pt x="106" y="89"/>
                    </a:cubicBezTo>
                    <a:cubicBezTo>
                      <a:pt x="106" y="80"/>
                      <a:pt x="97" y="72"/>
                      <a:pt x="97" y="72"/>
                    </a:cubicBezTo>
                    <a:close/>
                    <a:moveTo>
                      <a:pt x="381" y="417"/>
                    </a:moveTo>
                    <a:lnTo>
                      <a:pt x="381" y="417"/>
                    </a:lnTo>
                    <a:cubicBezTo>
                      <a:pt x="390" y="417"/>
                      <a:pt x="399" y="435"/>
                      <a:pt x="399" y="435"/>
                    </a:cubicBezTo>
                    <a:cubicBezTo>
                      <a:pt x="416" y="444"/>
                      <a:pt x="425" y="444"/>
                      <a:pt x="434" y="435"/>
                    </a:cubicBezTo>
                    <a:cubicBezTo>
                      <a:pt x="443" y="426"/>
                      <a:pt x="443" y="417"/>
                      <a:pt x="434" y="408"/>
                    </a:cubicBezTo>
                    <a:cubicBezTo>
                      <a:pt x="425" y="400"/>
                      <a:pt x="416" y="391"/>
                      <a:pt x="416" y="391"/>
                    </a:cubicBezTo>
                    <a:cubicBezTo>
                      <a:pt x="408" y="381"/>
                      <a:pt x="390" y="381"/>
                      <a:pt x="381" y="381"/>
                    </a:cubicBezTo>
                    <a:cubicBezTo>
                      <a:pt x="372" y="391"/>
                      <a:pt x="372" y="408"/>
                      <a:pt x="381" y="41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1" name="Freeform 109"/>
              <p:cNvSpPr>
                <a:spLocks noChangeArrowheads="1"/>
              </p:cNvSpPr>
              <p:nvPr/>
            </p:nvSpPr>
            <p:spPr bwMode="auto">
              <a:xfrm>
                <a:off x="8533076" y="4463590"/>
                <a:ext cx="245556" cy="171287"/>
              </a:xfrm>
              <a:custGeom>
                <a:avLst/>
                <a:gdLst>
                  <a:gd name="T0" fmla="*/ 443 w 497"/>
                  <a:gd name="T1" fmla="*/ 0 h 347"/>
                  <a:gd name="T2" fmla="*/ 0 w 497"/>
                  <a:gd name="T3" fmla="*/ 45 h 347"/>
                  <a:gd name="T4" fmla="*/ 53 w 497"/>
                  <a:gd name="T5" fmla="*/ 346 h 347"/>
                  <a:gd name="T6" fmla="*/ 496 w 497"/>
                  <a:gd name="T7" fmla="*/ 292 h 347"/>
                  <a:gd name="T8" fmla="*/ 443 w 497"/>
                  <a:gd name="T9" fmla="*/ 0 h 347"/>
                  <a:gd name="T10" fmla="*/ 443 w 497"/>
                  <a:gd name="T11" fmla="*/ 292 h 347"/>
                  <a:gd name="T12" fmla="*/ 53 w 497"/>
                  <a:gd name="T13" fmla="*/ 142 h 347"/>
                  <a:gd name="T14" fmla="*/ 443 w 497"/>
                  <a:gd name="T15" fmla="*/ 292 h 347"/>
                  <a:gd name="T16" fmla="*/ 443 w 497"/>
                  <a:gd name="T17" fmla="*/ 71 h 347"/>
                  <a:gd name="T18" fmla="*/ 53 w 497"/>
                  <a:gd name="T19" fmla="*/ 45 h 347"/>
                  <a:gd name="T20" fmla="*/ 443 w 497"/>
                  <a:gd name="T21" fmla="*/ 71 h 347"/>
                  <a:gd name="T22" fmla="*/ 97 w 497"/>
                  <a:gd name="T23" fmla="*/ 195 h 347"/>
                  <a:gd name="T24" fmla="*/ 115 w 497"/>
                  <a:gd name="T25" fmla="*/ 213 h 347"/>
                  <a:gd name="T26" fmla="*/ 97 w 497"/>
                  <a:gd name="T27" fmla="*/ 195 h 347"/>
                  <a:gd name="T28" fmla="*/ 186 w 497"/>
                  <a:gd name="T29" fmla="*/ 231 h 347"/>
                  <a:gd name="T30" fmla="*/ 221 w 497"/>
                  <a:gd name="T31" fmla="*/ 239 h 347"/>
                  <a:gd name="T32" fmla="*/ 230 w 497"/>
                  <a:gd name="T33" fmla="*/ 231 h 347"/>
                  <a:gd name="T34" fmla="*/ 248 w 497"/>
                  <a:gd name="T35" fmla="*/ 213 h 347"/>
                  <a:gd name="T36" fmla="*/ 221 w 497"/>
                  <a:gd name="T37" fmla="*/ 195 h 347"/>
                  <a:gd name="T38" fmla="*/ 203 w 497"/>
                  <a:gd name="T39" fmla="*/ 213 h 347"/>
                  <a:gd name="T40" fmla="*/ 186 w 497"/>
                  <a:gd name="T41" fmla="*/ 231 h 347"/>
                  <a:gd name="T42" fmla="*/ 248 w 497"/>
                  <a:gd name="T43" fmla="*/ 239 h 347"/>
                  <a:gd name="T44" fmla="*/ 230 w 497"/>
                  <a:gd name="T45" fmla="*/ 231 h 347"/>
                  <a:gd name="T46" fmla="*/ 248 w 497"/>
                  <a:gd name="T47" fmla="*/ 239 h 347"/>
                  <a:gd name="T48" fmla="*/ 177 w 497"/>
                  <a:gd name="T49" fmla="*/ 239 h 347"/>
                  <a:gd name="T50" fmla="*/ 142 w 497"/>
                  <a:gd name="T51" fmla="*/ 231 h 347"/>
                  <a:gd name="T52" fmla="*/ 177 w 497"/>
                  <a:gd name="T53" fmla="*/ 239 h 347"/>
                  <a:gd name="T54" fmla="*/ 186 w 497"/>
                  <a:gd name="T55" fmla="*/ 213 h 347"/>
                  <a:gd name="T56" fmla="*/ 203 w 497"/>
                  <a:gd name="T57" fmla="*/ 195 h 347"/>
                  <a:gd name="T58" fmla="*/ 177 w 497"/>
                  <a:gd name="T59" fmla="*/ 231 h 347"/>
                  <a:gd name="T60" fmla="*/ 186 w 497"/>
                  <a:gd name="T61" fmla="*/ 213 h 347"/>
                  <a:gd name="T62" fmla="*/ 133 w 497"/>
                  <a:gd name="T63" fmla="*/ 231 h 347"/>
                  <a:gd name="T64" fmla="*/ 142 w 497"/>
                  <a:gd name="T65" fmla="*/ 213 h 347"/>
                  <a:gd name="T66" fmla="*/ 159 w 497"/>
                  <a:gd name="T67" fmla="*/ 195 h 347"/>
                  <a:gd name="T68" fmla="*/ 133 w 497"/>
                  <a:gd name="T69" fmla="*/ 213 h 347"/>
                  <a:gd name="T70" fmla="*/ 115 w 497"/>
                  <a:gd name="T71" fmla="*/ 231 h 347"/>
                  <a:gd name="T72" fmla="*/ 97 w 497"/>
                  <a:gd name="T73" fmla="*/ 239 h 347"/>
                  <a:gd name="T74" fmla="*/ 133 w 497"/>
                  <a:gd name="T75" fmla="*/ 23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347">
                    <a:moveTo>
                      <a:pt x="443" y="0"/>
                    </a:moveTo>
                    <a:lnTo>
                      <a:pt x="443" y="0"/>
                    </a:lnTo>
                    <a:cubicBezTo>
                      <a:pt x="53" y="0"/>
                      <a:pt x="53" y="0"/>
                      <a:pt x="53" y="0"/>
                    </a:cubicBezTo>
                    <a:cubicBezTo>
                      <a:pt x="27" y="0"/>
                      <a:pt x="0" y="18"/>
                      <a:pt x="0" y="45"/>
                    </a:cubicBezTo>
                    <a:cubicBezTo>
                      <a:pt x="0" y="292"/>
                      <a:pt x="0" y="292"/>
                      <a:pt x="0" y="292"/>
                    </a:cubicBezTo>
                    <a:cubicBezTo>
                      <a:pt x="0" y="320"/>
                      <a:pt x="27" y="346"/>
                      <a:pt x="53" y="346"/>
                    </a:cubicBezTo>
                    <a:cubicBezTo>
                      <a:pt x="443" y="346"/>
                      <a:pt x="443" y="346"/>
                      <a:pt x="443" y="346"/>
                    </a:cubicBezTo>
                    <a:cubicBezTo>
                      <a:pt x="478" y="346"/>
                      <a:pt x="496" y="320"/>
                      <a:pt x="496" y="292"/>
                    </a:cubicBezTo>
                    <a:cubicBezTo>
                      <a:pt x="496" y="45"/>
                      <a:pt x="496" y="45"/>
                      <a:pt x="496" y="45"/>
                    </a:cubicBezTo>
                    <a:cubicBezTo>
                      <a:pt x="496" y="18"/>
                      <a:pt x="478" y="0"/>
                      <a:pt x="443" y="0"/>
                    </a:cubicBezTo>
                    <a:close/>
                    <a:moveTo>
                      <a:pt x="443" y="292"/>
                    </a:moveTo>
                    <a:lnTo>
                      <a:pt x="443" y="292"/>
                    </a:lnTo>
                    <a:cubicBezTo>
                      <a:pt x="53" y="292"/>
                      <a:pt x="53" y="292"/>
                      <a:pt x="53" y="292"/>
                    </a:cubicBezTo>
                    <a:cubicBezTo>
                      <a:pt x="53" y="142"/>
                      <a:pt x="53" y="142"/>
                      <a:pt x="53" y="142"/>
                    </a:cubicBezTo>
                    <a:cubicBezTo>
                      <a:pt x="443" y="142"/>
                      <a:pt x="443" y="142"/>
                      <a:pt x="443" y="142"/>
                    </a:cubicBezTo>
                    <a:lnTo>
                      <a:pt x="443" y="292"/>
                    </a:lnTo>
                    <a:close/>
                    <a:moveTo>
                      <a:pt x="443" y="71"/>
                    </a:moveTo>
                    <a:lnTo>
                      <a:pt x="443" y="71"/>
                    </a:lnTo>
                    <a:cubicBezTo>
                      <a:pt x="53" y="71"/>
                      <a:pt x="53" y="71"/>
                      <a:pt x="53" y="71"/>
                    </a:cubicBezTo>
                    <a:cubicBezTo>
                      <a:pt x="53" y="45"/>
                      <a:pt x="53" y="45"/>
                      <a:pt x="53" y="45"/>
                    </a:cubicBezTo>
                    <a:cubicBezTo>
                      <a:pt x="443" y="45"/>
                      <a:pt x="443" y="45"/>
                      <a:pt x="443" y="45"/>
                    </a:cubicBezTo>
                    <a:lnTo>
                      <a:pt x="443" y="71"/>
                    </a:lnTo>
                    <a:close/>
                    <a:moveTo>
                      <a:pt x="97" y="195"/>
                    </a:moveTo>
                    <a:lnTo>
                      <a:pt x="97" y="195"/>
                    </a:lnTo>
                    <a:cubicBezTo>
                      <a:pt x="97" y="213"/>
                      <a:pt x="97" y="213"/>
                      <a:pt x="97" y="213"/>
                    </a:cubicBezTo>
                    <a:cubicBezTo>
                      <a:pt x="115" y="213"/>
                      <a:pt x="115" y="213"/>
                      <a:pt x="115" y="213"/>
                    </a:cubicBezTo>
                    <a:cubicBezTo>
                      <a:pt x="115" y="195"/>
                      <a:pt x="115" y="195"/>
                      <a:pt x="115" y="195"/>
                    </a:cubicBezTo>
                    <a:lnTo>
                      <a:pt x="97" y="195"/>
                    </a:lnTo>
                    <a:close/>
                    <a:moveTo>
                      <a:pt x="186" y="231"/>
                    </a:moveTo>
                    <a:lnTo>
                      <a:pt x="186" y="231"/>
                    </a:lnTo>
                    <a:cubicBezTo>
                      <a:pt x="186" y="239"/>
                      <a:pt x="186" y="239"/>
                      <a:pt x="186" y="239"/>
                    </a:cubicBezTo>
                    <a:cubicBezTo>
                      <a:pt x="221" y="239"/>
                      <a:pt x="221" y="239"/>
                      <a:pt x="221" y="239"/>
                    </a:cubicBezTo>
                    <a:cubicBezTo>
                      <a:pt x="221" y="231"/>
                      <a:pt x="221" y="231"/>
                      <a:pt x="221" y="231"/>
                    </a:cubicBezTo>
                    <a:cubicBezTo>
                      <a:pt x="230" y="231"/>
                      <a:pt x="230" y="231"/>
                      <a:pt x="230" y="231"/>
                    </a:cubicBezTo>
                    <a:cubicBezTo>
                      <a:pt x="230" y="213"/>
                      <a:pt x="230" y="213"/>
                      <a:pt x="230" y="213"/>
                    </a:cubicBezTo>
                    <a:cubicBezTo>
                      <a:pt x="248" y="213"/>
                      <a:pt x="248" y="213"/>
                      <a:pt x="248" y="213"/>
                    </a:cubicBezTo>
                    <a:cubicBezTo>
                      <a:pt x="248" y="195"/>
                      <a:pt x="248" y="195"/>
                      <a:pt x="248" y="195"/>
                    </a:cubicBezTo>
                    <a:cubicBezTo>
                      <a:pt x="221" y="195"/>
                      <a:pt x="221" y="195"/>
                      <a:pt x="221" y="195"/>
                    </a:cubicBezTo>
                    <a:cubicBezTo>
                      <a:pt x="221" y="213"/>
                      <a:pt x="221" y="213"/>
                      <a:pt x="221" y="213"/>
                    </a:cubicBezTo>
                    <a:cubicBezTo>
                      <a:pt x="203" y="213"/>
                      <a:pt x="203" y="213"/>
                      <a:pt x="203" y="213"/>
                    </a:cubicBezTo>
                    <a:cubicBezTo>
                      <a:pt x="203" y="231"/>
                      <a:pt x="203" y="231"/>
                      <a:pt x="203" y="231"/>
                    </a:cubicBezTo>
                    <a:lnTo>
                      <a:pt x="186" y="231"/>
                    </a:lnTo>
                    <a:close/>
                    <a:moveTo>
                      <a:pt x="248" y="239"/>
                    </a:moveTo>
                    <a:lnTo>
                      <a:pt x="248" y="239"/>
                    </a:lnTo>
                    <a:cubicBezTo>
                      <a:pt x="248" y="231"/>
                      <a:pt x="248" y="231"/>
                      <a:pt x="248" y="231"/>
                    </a:cubicBezTo>
                    <a:cubicBezTo>
                      <a:pt x="230" y="231"/>
                      <a:pt x="230" y="231"/>
                      <a:pt x="230" y="231"/>
                    </a:cubicBezTo>
                    <a:cubicBezTo>
                      <a:pt x="230" y="239"/>
                      <a:pt x="230" y="239"/>
                      <a:pt x="230" y="239"/>
                    </a:cubicBezTo>
                    <a:lnTo>
                      <a:pt x="248" y="239"/>
                    </a:lnTo>
                    <a:close/>
                    <a:moveTo>
                      <a:pt x="177" y="239"/>
                    </a:moveTo>
                    <a:lnTo>
                      <a:pt x="177" y="239"/>
                    </a:lnTo>
                    <a:cubicBezTo>
                      <a:pt x="177" y="231"/>
                      <a:pt x="177" y="231"/>
                      <a:pt x="177" y="231"/>
                    </a:cubicBezTo>
                    <a:cubicBezTo>
                      <a:pt x="142" y="231"/>
                      <a:pt x="142" y="231"/>
                      <a:pt x="142" y="231"/>
                    </a:cubicBezTo>
                    <a:cubicBezTo>
                      <a:pt x="142" y="239"/>
                      <a:pt x="142" y="239"/>
                      <a:pt x="142" y="239"/>
                    </a:cubicBezTo>
                    <a:lnTo>
                      <a:pt x="177" y="239"/>
                    </a:lnTo>
                    <a:close/>
                    <a:moveTo>
                      <a:pt x="186" y="213"/>
                    </a:moveTo>
                    <a:lnTo>
                      <a:pt x="186" y="213"/>
                    </a:lnTo>
                    <a:cubicBezTo>
                      <a:pt x="203" y="213"/>
                      <a:pt x="203" y="213"/>
                      <a:pt x="203" y="213"/>
                    </a:cubicBezTo>
                    <a:cubicBezTo>
                      <a:pt x="203" y="195"/>
                      <a:pt x="203" y="195"/>
                      <a:pt x="203" y="195"/>
                    </a:cubicBezTo>
                    <a:cubicBezTo>
                      <a:pt x="177" y="195"/>
                      <a:pt x="177" y="195"/>
                      <a:pt x="177" y="195"/>
                    </a:cubicBezTo>
                    <a:cubicBezTo>
                      <a:pt x="177" y="231"/>
                      <a:pt x="177" y="231"/>
                      <a:pt x="177" y="231"/>
                    </a:cubicBezTo>
                    <a:cubicBezTo>
                      <a:pt x="186" y="231"/>
                      <a:pt x="186" y="231"/>
                      <a:pt x="186" y="231"/>
                    </a:cubicBezTo>
                    <a:lnTo>
                      <a:pt x="186" y="213"/>
                    </a:lnTo>
                    <a:close/>
                    <a:moveTo>
                      <a:pt x="133" y="231"/>
                    </a:moveTo>
                    <a:lnTo>
                      <a:pt x="133" y="231"/>
                    </a:lnTo>
                    <a:cubicBezTo>
                      <a:pt x="142" y="231"/>
                      <a:pt x="142" y="231"/>
                      <a:pt x="142" y="231"/>
                    </a:cubicBezTo>
                    <a:cubicBezTo>
                      <a:pt x="142" y="213"/>
                      <a:pt x="142" y="213"/>
                      <a:pt x="142" y="213"/>
                    </a:cubicBezTo>
                    <a:cubicBezTo>
                      <a:pt x="159" y="213"/>
                      <a:pt x="159" y="213"/>
                      <a:pt x="159" y="213"/>
                    </a:cubicBezTo>
                    <a:cubicBezTo>
                      <a:pt x="159" y="195"/>
                      <a:pt x="159" y="195"/>
                      <a:pt x="159" y="195"/>
                    </a:cubicBezTo>
                    <a:cubicBezTo>
                      <a:pt x="133" y="195"/>
                      <a:pt x="133" y="195"/>
                      <a:pt x="133" y="195"/>
                    </a:cubicBezTo>
                    <a:cubicBezTo>
                      <a:pt x="133" y="213"/>
                      <a:pt x="133" y="213"/>
                      <a:pt x="133" y="213"/>
                    </a:cubicBezTo>
                    <a:cubicBezTo>
                      <a:pt x="115" y="213"/>
                      <a:pt x="115" y="213"/>
                      <a:pt x="115" y="213"/>
                    </a:cubicBezTo>
                    <a:cubicBezTo>
                      <a:pt x="115" y="231"/>
                      <a:pt x="115" y="231"/>
                      <a:pt x="115" y="231"/>
                    </a:cubicBezTo>
                    <a:cubicBezTo>
                      <a:pt x="97" y="231"/>
                      <a:pt x="97" y="231"/>
                      <a:pt x="97" y="231"/>
                    </a:cubicBezTo>
                    <a:cubicBezTo>
                      <a:pt x="97" y="239"/>
                      <a:pt x="97" y="239"/>
                      <a:pt x="97" y="239"/>
                    </a:cubicBezTo>
                    <a:cubicBezTo>
                      <a:pt x="133" y="239"/>
                      <a:pt x="133" y="239"/>
                      <a:pt x="133" y="239"/>
                    </a:cubicBezTo>
                    <a:lnTo>
                      <a:pt x="133" y="231"/>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2" name="Freeform 111"/>
              <p:cNvSpPr>
                <a:spLocks noChangeArrowheads="1"/>
              </p:cNvSpPr>
              <p:nvPr/>
            </p:nvSpPr>
            <p:spPr bwMode="auto">
              <a:xfrm>
                <a:off x="9056785" y="4441909"/>
                <a:ext cx="176019" cy="214650"/>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3" name="Freeform 149"/>
              <p:cNvSpPr>
                <a:spLocks noChangeArrowheads="1"/>
              </p:cNvSpPr>
              <p:nvPr/>
            </p:nvSpPr>
            <p:spPr bwMode="auto">
              <a:xfrm>
                <a:off x="8078904" y="4424564"/>
                <a:ext cx="180365" cy="245006"/>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4" name="Freeform 166"/>
              <p:cNvSpPr>
                <a:spLocks noChangeArrowheads="1"/>
              </p:cNvSpPr>
              <p:nvPr/>
            </p:nvSpPr>
            <p:spPr bwMode="auto">
              <a:xfrm>
                <a:off x="10979029" y="4405050"/>
                <a:ext cx="191230" cy="218986"/>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85" name="Freeform 167"/>
              <p:cNvSpPr>
                <a:spLocks noChangeArrowheads="1"/>
              </p:cNvSpPr>
              <p:nvPr/>
            </p:nvSpPr>
            <p:spPr bwMode="auto">
              <a:xfrm>
                <a:off x="9538496" y="4441909"/>
                <a:ext cx="206441" cy="205977"/>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7" name="组合 6"/>
            <p:cNvGrpSpPr/>
            <p:nvPr/>
          </p:nvGrpSpPr>
          <p:grpSpPr>
            <a:xfrm>
              <a:off x="1828506" y="4749522"/>
              <a:ext cx="8993410" cy="249341"/>
              <a:chOff x="2176849" y="3936722"/>
              <a:chExt cx="8993410" cy="249341"/>
            </a:xfrm>
            <a:grpFill/>
          </p:grpSpPr>
          <p:sp>
            <p:nvSpPr>
              <p:cNvPr id="48" name="Freeform 36"/>
              <p:cNvSpPr>
                <a:spLocks noChangeArrowheads="1"/>
              </p:cNvSpPr>
              <p:nvPr/>
            </p:nvSpPr>
            <p:spPr bwMode="auto">
              <a:xfrm>
                <a:off x="9508072" y="3949732"/>
                <a:ext cx="236865" cy="214649"/>
              </a:xfrm>
              <a:custGeom>
                <a:avLst/>
                <a:gdLst>
                  <a:gd name="T0" fmla="*/ 239 w 480"/>
                  <a:gd name="T1" fmla="*/ 328 h 436"/>
                  <a:gd name="T2" fmla="*/ 239 w 480"/>
                  <a:gd name="T3" fmla="*/ 328 h 436"/>
                  <a:gd name="T4" fmla="*/ 186 w 480"/>
                  <a:gd name="T5" fmla="*/ 382 h 436"/>
                  <a:gd name="T6" fmla="*/ 239 w 480"/>
                  <a:gd name="T7" fmla="*/ 435 h 436"/>
                  <a:gd name="T8" fmla="*/ 292 w 480"/>
                  <a:gd name="T9" fmla="*/ 382 h 436"/>
                  <a:gd name="T10" fmla="*/ 239 w 480"/>
                  <a:gd name="T11" fmla="*/ 328 h 436"/>
                  <a:gd name="T12" fmla="*/ 133 w 480"/>
                  <a:gd name="T13" fmla="*/ 275 h 436"/>
                  <a:gd name="T14" fmla="*/ 133 w 480"/>
                  <a:gd name="T15" fmla="*/ 275 h 436"/>
                  <a:gd name="T16" fmla="*/ 168 w 480"/>
                  <a:gd name="T17" fmla="*/ 311 h 436"/>
                  <a:gd name="T18" fmla="*/ 310 w 480"/>
                  <a:gd name="T19" fmla="*/ 311 h 436"/>
                  <a:gd name="T20" fmla="*/ 345 w 480"/>
                  <a:gd name="T21" fmla="*/ 275 h 436"/>
                  <a:gd name="T22" fmla="*/ 133 w 480"/>
                  <a:gd name="T23" fmla="*/ 275 h 436"/>
                  <a:gd name="T24" fmla="*/ 62 w 480"/>
                  <a:gd name="T25" fmla="*/ 204 h 436"/>
                  <a:gd name="T26" fmla="*/ 62 w 480"/>
                  <a:gd name="T27" fmla="*/ 204 h 436"/>
                  <a:gd name="T28" fmla="*/ 98 w 480"/>
                  <a:gd name="T29" fmla="*/ 240 h 436"/>
                  <a:gd name="T30" fmla="*/ 381 w 480"/>
                  <a:gd name="T31" fmla="*/ 240 h 436"/>
                  <a:gd name="T32" fmla="*/ 417 w 480"/>
                  <a:gd name="T33" fmla="*/ 204 h 436"/>
                  <a:gd name="T34" fmla="*/ 62 w 480"/>
                  <a:gd name="T35" fmla="*/ 204 h 436"/>
                  <a:gd name="T36" fmla="*/ 0 w 480"/>
                  <a:gd name="T37" fmla="*/ 134 h 436"/>
                  <a:gd name="T38" fmla="*/ 0 w 480"/>
                  <a:gd name="T39" fmla="*/ 134 h 436"/>
                  <a:gd name="T40" fmla="*/ 26 w 480"/>
                  <a:gd name="T41" fmla="*/ 169 h 436"/>
                  <a:gd name="T42" fmla="*/ 443 w 480"/>
                  <a:gd name="T43" fmla="*/ 169 h 436"/>
                  <a:gd name="T44" fmla="*/ 479 w 480"/>
                  <a:gd name="T45" fmla="*/ 134 h 436"/>
                  <a:gd name="T46" fmla="*/ 0 w 480"/>
                  <a:gd name="T47" fmla="*/ 1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9" name="Freeform 79"/>
              <p:cNvSpPr>
                <a:spLocks noChangeArrowheads="1"/>
              </p:cNvSpPr>
              <p:nvPr/>
            </p:nvSpPr>
            <p:spPr bwMode="auto">
              <a:xfrm>
                <a:off x="8537422" y="3941059"/>
                <a:ext cx="236864" cy="236332"/>
              </a:xfrm>
              <a:custGeom>
                <a:avLst/>
                <a:gdLst>
                  <a:gd name="T0" fmla="*/ 239 w 479"/>
                  <a:gd name="T1" fmla="*/ 0 h 479"/>
                  <a:gd name="T2" fmla="*/ 239 w 479"/>
                  <a:gd name="T3" fmla="*/ 0 h 479"/>
                  <a:gd name="T4" fmla="*/ 0 w 479"/>
                  <a:gd name="T5" fmla="*/ 239 h 479"/>
                  <a:gd name="T6" fmla="*/ 239 w 479"/>
                  <a:gd name="T7" fmla="*/ 478 h 479"/>
                  <a:gd name="T8" fmla="*/ 478 w 479"/>
                  <a:gd name="T9" fmla="*/ 239 h 479"/>
                  <a:gd name="T10" fmla="*/ 239 w 479"/>
                  <a:gd name="T11" fmla="*/ 0 h 479"/>
                  <a:gd name="T12" fmla="*/ 443 w 479"/>
                  <a:gd name="T13" fmla="*/ 239 h 479"/>
                  <a:gd name="T14" fmla="*/ 443 w 479"/>
                  <a:gd name="T15" fmla="*/ 239 h 479"/>
                  <a:gd name="T16" fmla="*/ 399 w 479"/>
                  <a:gd name="T17" fmla="*/ 363 h 479"/>
                  <a:gd name="T18" fmla="*/ 390 w 479"/>
                  <a:gd name="T19" fmla="*/ 328 h 479"/>
                  <a:gd name="T20" fmla="*/ 399 w 479"/>
                  <a:gd name="T21" fmla="*/ 257 h 479"/>
                  <a:gd name="T22" fmla="*/ 372 w 479"/>
                  <a:gd name="T23" fmla="*/ 204 h 479"/>
                  <a:gd name="T24" fmla="*/ 319 w 479"/>
                  <a:gd name="T25" fmla="*/ 178 h 479"/>
                  <a:gd name="T26" fmla="*/ 346 w 479"/>
                  <a:gd name="T27" fmla="*/ 88 h 479"/>
                  <a:gd name="T28" fmla="*/ 293 w 479"/>
                  <a:gd name="T29" fmla="*/ 62 h 479"/>
                  <a:gd name="T30" fmla="*/ 301 w 479"/>
                  <a:gd name="T31" fmla="*/ 53 h 479"/>
                  <a:gd name="T32" fmla="*/ 443 w 479"/>
                  <a:gd name="T33" fmla="*/ 239 h 479"/>
                  <a:gd name="T34" fmla="*/ 212 w 479"/>
                  <a:gd name="T35" fmla="*/ 44 h 479"/>
                  <a:gd name="T36" fmla="*/ 212 w 479"/>
                  <a:gd name="T37" fmla="*/ 44 h 479"/>
                  <a:gd name="T38" fmla="*/ 186 w 479"/>
                  <a:gd name="T39" fmla="*/ 62 h 479"/>
                  <a:gd name="T40" fmla="*/ 150 w 479"/>
                  <a:gd name="T41" fmla="*/ 88 h 479"/>
                  <a:gd name="T42" fmla="*/ 115 w 479"/>
                  <a:gd name="T43" fmla="*/ 133 h 479"/>
                  <a:gd name="T44" fmla="*/ 133 w 479"/>
                  <a:gd name="T45" fmla="*/ 159 h 479"/>
                  <a:gd name="T46" fmla="*/ 177 w 479"/>
                  <a:gd name="T47" fmla="*/ 159 h 479"/>
                  <a:gd name="T48" fmla="*/ 248 w 479"/>
                  <a:gd name="T49" fmla="*/ 239 h 479"/>
                  <a:gd name="T50" fmla="*/ 186 w 479"/>
                  <a:gd name="T51" fmla="*/ 292 h 479"/>
                  <a:gd name="T52" fmla="*/ 177 w 479"/>
                  <a:gd name="T53" fmla="*/ 337 h 479"/>
                  <a:gd name="T54" fmla="*/ 177 w 479"/>
                  <a:gd name="T55" fmla="*/ 390 h 479"/>
                  <a:gd name="T56" fmla="*/ 133 w 479"/>
                  <a:gd name="T57" fmla="*/ 345 h 479"/>
                  <a:gd name="T58" fmla="*/ 124 w 479"/>
                  <a:gd name="T59" fmla="*/ 284 h 479"/>
                  <a:gd name="T60" fmla="*/ 88 w 479"/>
                  <a:gd name="T61" fmla="*/ 239 h 479"/>
                  <a:gd name="T62" fmla="*/ 106 w 479"/>
                  <a:gd name="T63" fmla="*/ 186 h 479"/>
                  <a:gd name="T64" fmla="*/ 53 w 479"/>
                  <a:gd name="T65" fmla="*/ 169 h 479"/>
                  <a:gd name="T66" fmla="*/ 212 w 479"/>
                  <a:gd name="T67" fmla="*/ 44 h 479"/>
                  <a:gd name="T68" fmla="*/ 177 w 479"/>
                  <a:gd name="T69" fmla="*/ 434 h 479"/>
                  <a:gd name="T70" fmla="*/ 177 w 479"/>
                  <a:gd name="T71" fmla="*/ 434 h 479"/>
                  <a:gd name="T72" fmla="*/ 204 w 479"/>
                  <a:gd name="T73" fmla="*/ 416 h 479"/>
                  <a:gd name="T74" fmla="*/ 239 w 479"/>
                  <a:gd name="T75" fmla="*/ 407 h 479"/>
                  <a:gd name="T76" fmla="*/ 293 w 479"/>
                  <a:gd name="T77" fmla="*/ 390 h 479"/>
                  <a:gd name="T78" fmla="*/ 354 w 479"/>
                  <a:gd name="T79" fmla="*/ 407 h 479"/>
                  <a:gd name="T80" fmla="*/ 239 w 479"/>
                  <a:gd name="T81" fmla="*/ 443 h 479"/>
                  <a:gd name="T82" fmla="*/ 177 w 479"/>
                  <a:gd name="T83" fmla="*/ 4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0" name="Freeform 80"/>
              <p:cNvSpPr>
                <a:spLocks noChangeArrowheads="1"/>
              </p:cNvSpPr>
              <p:nvPr/>
            </p:nvSpPr>
            <p:spPr bwMode="auto">
              <a:xfrm>
                <a:off x="9022016" y="3984422"/>
                <a:ext cx="245558" cy="149603"/>
              </a:xfrm>
              <a:custGeom>
                <a:avLst/>
                <a:gdLst>
                  <a:gd name="T0" fmla="*/ 462 w 498"/>
                  <a:gd name="T1" fmla="*/ 0 h 303"/>
                  <a:gd name="T2" fmla="*/ 0 w 498"/>
                  <a:gd name="T3" fmla="*/ 36 h 303"/>
                  <a:gd name="T4" fmla="*/ 36 w 498"/>
                  <a:gd name="T5" fmla="*/ 302 h 303"/>
                  <a:gd name="T6" fmla="*/ 497 w 498"/>
                  <a:gd name="T7" fmla="*/ 266 h 303"/>
                  <a:gd name="T8" fmla="*/ 462 w 498"/>
                  <a:gd name="T9" fmla="*/ 0 h 303"/>
                  <a:gd name="T10" fmla="*/ 275 w 498"/>
                  <a:gd name="T11" fmla="*/ 54 h 303"/>
                  <a:gd name="T12" fmla="*/ 319 w 498"/>
                  <a:gd name="T13" fmla="*/ 107 h 303"/>
                  <a:gd name="T14" fmla="*/ 275 w 498"/>
                  <a:gd name="T15" fmla="*/ 54 h 303"/>
                  <a:gd name="T16" fmla="*/ 346 w 498"/>
                  <a:gd name="T17" fmla="*/ 125 h 303"/>
                  <a:gd name="T18" fmla="*/ 302 w 498"/>
                  <a:gd name="T19" fmla="*/ 178 h 303"/>
                  <a:gd name="T20" fmla="*/ 346 w 498"/>
                  <a:gd name="T21" fmla="*/ 125 h 303"/>
                  <a:gd name="T22" fmla="*/ 195 w 498"/>
                  <a:gd name="T23" fmla="*/ 54 h 303"/>
                  <a:gd name="T24" fmla="*/ 249 w 498"/>
                  <a:gd name="T25" fmla="*/ 107 h 303"/>
                  <a:gd name="T26" fmla="*/ 195 w 498"/>
                  <a:gd name="T27" fmla="*/ 54 h 303"/>
                  <a:gd name="T28" fmla="*/ 275 w 498"/>
                  <a:gd name="T29" fmla="*/ 125 h 303"/>
                  <a:gd name="T30" fmla="*/ 222 w 498"/>
                  <a:gd name="T31" fmla="*/ 178 h 303"/>
                  <a:gd name="T32" fmla="*/ 275 w 498"/>
                  <a:gd name="T33" fmla="*/ 125 h 303"/>
                  <a:gd name="T34" fmla="*/ 124 w 498"/>
                  <a:gd name="T35" fmla="*/ 54 h 303"/>
                  <a:gd name="T36" fmla="*/ 178 w 498"/>
                  <a:gd name="T37" fmla="*/ 107 h 303"/>
                  <a:gd name="T38" fmla="*/ 124 w 498"/>
                  <a:gd name="T39" fmla="*/ 54 h 303"/>
                  <a:gd name="T40" fmla="*/ 195 w 498"/>
                  <a:gd name="T41" fmla="*/ 125 h 303"/>
                  <a:gd name="T42" fmla="*/ 151 w 498"/>
                  <a:gd name="T43" fmla="*/ 178 h 303"/>
                  <a:gd name="T44" fmla="*/ 195 w 498"/>
                  <a:gd name="T45" fmla="*/ 125 h 303"/>
                  <a:gd name="T46" fmla="*/ 54 w 498"/>
                  <a:gd name="T47" fmla="*/ 54 h 303"/>
                  <a:gd name="T48" fmla="*/ 98 w 498"/>
                  <a:gd name="T49" fmla="*/ 107 h 303"/>
                  <a:gd name="T50" fmla="*/ 54 w 498"/>
                  <a:gd name="T51" fmla="*/ 54 h 303"/>
                  <a:gd name="T52" fmla="*/ 124 w 498"/>
                  <a:gd name="T53" fmla="*/ 125 h 303"/>
                  <a:gd name="T54" fmla="*/ 71 w 498"/>
                  <a:gd name="T55" fmla="*/ 178 h 303"/>
                  <a:gd name="T56" fmla="*/ 124 w 498"/>
                  <a:gd name="T57" fmla="*/ 125 h 303"/>
                  <a:gd name="T58" fmla="*/ 98 w 498"/>
                  <a:gd name="T59" fmla="*/ 249 h 303"/>
                  <a:gd name="T60" fmla="*/ 54 w 498"/>
                  <a:gd name="T61" fmla="*/ 204 h 303"/>
                  <a:gd name="T62" fmla="*/ 98 w 498"/>
                  <a:gd name="T63" fmla="*/ 249 h 303"/>
                  <a:gd name="T64" fmla="*/ 372 w 498"/>
                  <a:gd name="T65" fmla="*/ 249 h 303"/>
                  <a:gd name="T66" fmla="*/ 124 w 498"/>
                  <a:gd name="T67" fmla="*/ 204 h 303"/>
                  <a:gd name="T68" fmla="*/ 372 w 498"/>
                  <a:gd name="T69" fmla="*/ 249 h 303"/>
                  <a:gd name="T70" fmla="*/ 443 w 498"/>
                  <a:gd name="T71" fmla="*/ 249 h 303"/>
                  <a:gd name="T72" fmla="*/ 399 w 498"/>
                  <a:gd name="T73" fmla="*/ 204 h 303"/>
                  <a:gd name="T74" fmla="*/ 443 w 498"/>
                  <a:gd name="T75" fmla="*/ 249 h 303"/>
                  <a:gd name="T76" fmla="*/ 372 w 498"/>
                  <a:gd name="T77" fmla="*/ 178 h 303"/>
                  <a:gd name="T78" fmla="*/ 425 w 498"/>
                  <a:gd name="T79" fmla="*/ 125 h 303"/>
                  <a:gd name="T80" fmla="*/ 372 w 498"/>
                  <a:gd name="T81" fmla="*/ 178 h 303"/>
                  <a:gd name="T82" fmla="*/ 443 w 498"/>
                  <a:gd name="T83" fmla="*/ 107 h 303"/>
                  <a:gd name="T84" fmla="*/ 346 w 498"/>
                  <a:gd name="T85" fmla="*/ 54 h 303"/>
                  <a:gd name="T86" fmla="*/ 443 w 498"/>
                  <a:gd name="T87" fmla="*/ 10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8" h="303">
                    <a:moveTo>
                      <a:pt x="462" y="0"/>
                    </a:moveTo>
                    <a:lnTo>
                      <a:pt x="462" y="0"/>
                    </a:lnTo>
                    <a:cubicBezTo>
                      <a:pt x="36" y="0"/>
                      <a:pt x="36" y="0"/>
                      <a:pt x="36" y="0"/>
                    </a:cubicBezTo>
                    <a:cubicBezTo>
                      <a:pt x="18" y="0"/>
                      <a:pt x="0" y="18"/>
                      <a:pt x="0" y="36"/>
                    </a:cubicBezTo>
                    <a:cubicBezTo>
                      <a:pt x="0" y="266"/>
                      <a:pt x="0" y="266"/>
                      <a:pt x="0" y="266"/>
                    </a:cubicBezTo>
                    <a:cubicBezTo>
                      <a:pt x="0" y="284"/>
                      <a:pt x="18" y="302"/>
                      <a:pt x="36" y="302"/>
                    </a:cubicBezTo>
                    <a:cubicBezTo>
                      <a:pt x="462" y="302"/>
                      <a:pt x="462" y="302"/>
                      <a:pt x="462" y="302"/>
                    </a:cubicBezTo>
                    <a:cubicBezTo>
                      <a:pt x="479" y="302"/>
                      <a:pt x="497" y="284"/>
                      <a:pt x="497" y="266"/>
                    </a:cubicBezTo>
                    <a:cubicBezTo>
                      <a:pt x="497" y="36"/>
                      <a:pt x="497" y="36"/>
                      <a:pt x="497" y="36"/>
                    </a:cubicBezTo>
                    <a:cubicBezTo>
                      <a:pt x="497" y="18"/>
                      <a:pt x="479" y="0"/>
                      <a:pt x="462" y="0"/>
                    </a:cubicBezTo>
                    <a:close/>
                    <a:moveTo>
                      <a:pt x="275" y="54"/>
                    </a:moveTo>
                    <a:lnTo>
                      <a:pt x="275" y="54"/>
                    </a:lnTo>
                    <a:cubicBezTo>
                      <a:pt x="319" y="54"/>
                      <a:pt x="319" y="54"/>
                      <a:pt x="319" y="54"/>
                    </a:cubicBezTo>
                    <a:cubicBezTo>
                      <a:pt x="319" y="107"/>
                      <a:pt x="319" y="107"/>
                      <a:pt x="319" y="107"/>
                    </a:cubicBezTo>
                    <a:cubicBezTo>
                      <a:pt x="275" y="107"/>
                      <a:pt x="275" y="107"/>
                      <a:pt x="275" y="107"/>
                    </a:cubicBezTo>
                    <a:lnTo>
                      <a:pt x="275" y="54"/>
                    </a:lnTo>
                    <a:close/>
                    <a:moveTo>
                      <a:pt x="346" y="125"/>
                    </a:moveTo>
                    <a:lnTo>
                      <a:pt x="346" y="125"/>
                    </a:lnTo>
                    <a:cubicBezTo>
                      <a:pt x="346" y="178"/>
                      <a:pt x="346" y="178"/>
                      <a:pt x="346" y="178"/>
                    </a:cubicBezTo>
                    <a:cubicBezTo>
                      <a:pt x="302" y="178"/>
                      <a:pt x="302" y="178"/>
                      <a:pt x="302" y="178"/>
                    </a:cubicBezTo>
                    <a:cubicBezTo>
                      <a:pt x="302" y="125"/>
                      <a:pt x="302" y="125"/>
                      <a:pt x="302" y="125"/>
                    </a:cubicBezTo>
                    <a:lnTo>
                      <a:pt x="346" y="125"/>
                    </a:lnTo>
                    <a:close/>
                    <a:moveTo>
                      <a:pt x="195" y="54"/>
                    </a:moveTo>
                    <a:lnTo>
                      <a:pt x="195" y="54"/>
                    </a:lnTo>
                    <a:cubicBezTo>
                      <a:pt x="249" y="54"/>
                      <a:pt x="249" y="54"/>
                      <a:pt x="249" y="54"/>
                    </a:cubicBezTo>
                    <a:cubicBezTo>
                      <a:pt x="249" y="107"/>
                      <a:pt x="249" y="107"/>
                      <a:pt x="249" y="107"/>
                    </a:cubicBezTo>
                    <a:cubicBezTo>
                      <a:pt x="195" y="107"/>
                      <a:pt x="195" y="107"/>
                      <a:pt x="195" y="107"/>
                    </a:cubicBezTo>
                    <a:lnTo>
                      <a:pt x="195" y="54"/>
                    </a:lnTo>
                    <a:close/>
                    <a:moveTo>
                      <a:pt x="275" y="125"/>
                    </a:moveTo>
                    <a:lnTo>
                      <a:pt x="275" y="125"/>
                    </a:lnTo>
                    <a:cubicBezTo>
                      <a:pt x="275" y="178"/>
                      <a:pt x="275" y="178"/>
                      <a:pt x="275" y="178"/>
                    </a:cubicBezTo>
                    <a:cubicBezTo>
                      <a:pt x="222" y="178"/>
                      <a:pt x="222" y="178"/>
                      <a:pt x="222" y="178"/>
                    </a:cubicBezTo>
                    <a:cubicBezTo>
                      <a:pt x="222" y="125"/>
                      <a:pt x="222" y="125"/>
                      <a:pt x="222" y="125"/>
                    </a:cubicBezTo>
                    <a:lnTo>
                      <a:pt x="275" y="125"/>
                    </a:lnTo>
                    <a:close/>
                    <a:moveTo>
                      <a:pt x="124" y="54"/>
                    </a:moveTo>
                    <a:lnTo>
                      <a:pt x="124" y="54"/>
                    </a:lnTo>
                    <a:cubicBezTo>
                      <a:pt x="178" y="54"/>
                      <a:pt x="178" y="54"/>
                      <a:pt x="178" y="54"/>
                    </a:cubicBezTo>
                    <a:cubicBezTo>
                      <a:pt x="178" y="107"/>
                      <a:pt x="178" y="107"/>
                      <a:pt x="178" y="107"/>
                    </a:cubicBezTo>
                    <a:cubicBezTo>
                      <a:pt x="124" y="107"/>
                      <a:pt x="124" y="107"/>
                      <a:pt x="124" y="107"/>
                    </a:cubicBezTo>
                    <a:lnTo>
                      <a:pt x="124" y="54"/>
                    </a:lnTo>
                    <a:close/>
                    <a:moveTo>
                      <a:pt x="195" y="125"/>
                    </a:moveTo>
                    <a:lnTo>
                      <a:pt x="195" y="125"/>
                    </a:lnTo>
                    <a:cubicBezTo>
                      <a:pt x="195" y="178"/>
                      <a:pt x="195" y="178"/>
                      <a:pt x="195" y="178"/>
                    </a:cubicBezTo>
                    <a:cubicBezTo>
                      <a:pt x="151" y="178"/>
                      <a:pt x="151" y="178"/>
                      <a:pt x="151" y="178"/>
                    </a:cubicBezTo>
                    <a:cubicBezTo>
                      <a:pt x="151" y="125"/>
                      <a:pt x="151" y="125"/>
                      <a:pt x="151" y="125"/>
                    </a:cubicBezTo>
                    <a:lnTo>
                      <a:pt x="195" y="125"/>
                    </a:lnTo>
                    <a:close/>
                    <a:moveTo>
                      <a:pt x="54" y="54"/>
                    </a:moveTo>
                    <a:lnTo>
                      <a:pt x="54" y="54"/>
                    </a:lnTo>
                    <a:cubicBezTo>
                      <a:pt x="98" y="54"/>
                      <a:pt x="98" y="54"/>
                      <a:pt x="98" y="54"/>
                    </a:cubicBezTo>
                    <a:cubicBezTo>
                      <a:pt x="98" y="107"/>
                      <a:pt x="98" y="107"/>
                      <a:pt x="98" y="107"/>
                    </a:cubicBezTo>
                    <a:cubicBezTo>
                      <a:pt x="54" y="107"/>
                      <a:pt x="54" y="107"/>
                      <a:pt x="54" y="107"/>
                    </a:cubicBezTo>
                    <a:lnTo>
                      <a:pt x="54" y="54"/>
                    </a:lnTo>
                    <a:close/>
                    <a:moveTo>
                      <a:pt x="124" y="125"/>
                    </a:moveTo>
                    <a:lnTo>
                      <a:pt x="124" y="125"/>
                    </a:lnTo>
                    <a:cubicBezTo>
                      <a:pt x="124" y="178"/>
                      <a:pt x="124" y="178"/>
                      <a:pt x="124" y="178"/>
                    </a:cubicBezTo>
                    <a:cubicBezTo>
                      <a:pt x="71" y="178"/>
                      <a:pt x="71" y="178"/>
                      <a:pt x="71" y="178"/>
                    </a:cubicBezTo>
                    <a:cubicBezTo>
                      <a:pt x="71" y="125"/>
                      <a:pt x="71" y="125"/>
                      <a:pt x="71" y="125"/>
                    </a:cubicBezTo>
                    <a:lnTo>
                      <a:pt x="124" y="125"/>
                    </a:lnTo>
                    <a:close/>
                    <a:moveTo>
                      <a:pt x="98" y="249"/>
                    </a:moveTo>
                    <a:lnTo>
                      <a:pt x="98" y="249"/>
                    </a:lnTo>
                    <a:cubicBezTo>
                      <a:pt x="54" y="249"/>
                      <a:pt x="54" y="249"/>
                      <a:pt x="54" y="249"/>
                    </a:cubicBezTo>
                    <a:cubicBezTo>
                      <a:pt x="54" y="204"/>
                      <a:pt x="54" y="204"/>
                      <a:pt x="54" y="204"/>
                    </a:cubicBezTo>
                    <a:cubicBezTo>
                      <a:pt x="98" y="204"/>
                      <a:pt x="98" y="204"/>
                      <a:pt x="98" y="204"/>
                    </a:cubicBezTo>
                    <a:lnTo>
                      <a:pt x="98" y="249"/>
                    </a:lnTo>
                    <a:close/>
                    <a:moveTo>
                      <a:pt x="372" y="249"/>
                    </a:moveTo>
                    <a:lnTo>
                      <a:pt x="372" y="249"/>
                    </a:lnTo>
                    <a:cubicBezTo>
                      <a:pt x="124" y="249"/>
                      <a:pt x="124" y="249"/>
                      <a:pt x="124" y="249"/>
                    </a:cubicBezTo>
                    <a:cubicBezTo>
                      <a:pt x="124" y="204"/>
                      <a:pt x="124" y="204"/>
                      <a:pt x="124" y="204"/>
                    </a:cubicBezTo>
                    <a:cubicBezTo>
                      <a:pt x="372" y="204"/>
                      <a:pt x="372" y="204"/>
                      <a:pt x="372" y="204"/>
                    </a:cubicBezTo>
                    <a:lnTo>
                      <a:pt x="372" y="249"/>
                    </a:lnTo>
                    <a:close/>
                    <a:moveTo>
                      <a:pt x="443" y="249"/>
                    </a:moveTo>
                    <a:lnTo>
                      <a:pt x="443" y="249"/>
                    </a:lnTo>
                    <a:cubicBezTo>
                      <a:pt x="399" y="249"/>
                      <a:pt x="399" y="249"/>
                      <a:pt x="399" y="249"/>
                    </a:cubicBezTo>
                    <a:cubicBezTo>
                      <a:pt x="399" y="204"/>
                      <a:pt x="399" y="204"/>
                      <a:pt x="399" y="204"/>
                    </a:cubicBezTo>
                    <a:cubicBezTo>
                      <a:pt x="443" y="204"/>
                      <a:pt x="443" y="204"/>
                      <a:pt x="443" y="204"/>
                    </a:cubicBezTo>
                    <a:lnTo>
                      <a:pt x="443" y="249"/>
                    </a:lnTo>
                    <a:close/>
                    <a:moveTo>
                      <a:pt x="372" y="178"/>
                    </a:moveTo>
                    <a:lnTo>
                      <a:pt x="372" y="178"/>
                    </a:lnTo>
                    <a:cubicBezTo>
                      <a:pt x="372" y="125"/>
                      <a:pt x="372" y="125"/>
                      <a:pt x="372" y="125"/>
                    </a:cubicBezTo>
                    <a:cubicBezTo>
                      <a:pt x="425" y="125"/>
                      <a:pt x="425" y="125"/>
                      <a:pt x="425" y="125"/>
                    </a:cubicBezTo>
                    <a:cubicBezTo>
                      <a:pt x="425" y="178"/>
                      <a:pt x="425" y="178"/>
                      <a:pt x="425" y="178"/>
                    </a:cubicBezTo>
                    <a:lnTo>
                      <a:pt x="372" y="178"/>
                    </a:lnTo>
                    <a:close/>
                    <a:moveTo>
                      <a:pt x="443" y="107"/>
                    </a:moveTo>
                    <a:lnTo>
                      <a:pt x="443" y="107"/>
                    </a:lnTo>
                    <a:cubicBezTo>
                      <a:pt x="346" y="107"/>
                      <a:pt x="346" y="107"/>
                      <a:pt x="346" y="107"/>
                    </a:cubicBezTo>
                    <a:cubicBezTo>
                      <a:pt x="346" y="54"/>
                      <a:pt x="346" y="54"/>
                      <a:pt x="346" y="54"/>
                    </a:cubicBezTo>
                    <a:cubicBezTo>
                      <a:pt x="443" y="54"/>
                      <a:pt x="443" y="54"/>
                      <a:pt x="443" y="54"/>
                    </a:cubicBezTo>
                    <a:lnTo>
                      <a:pt x="443" y="107"/>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1" name="Freeform 87"/>
              <p:cNvSpPr>
                <a:spLocks noChangeArrowheads="1"/>
              </p:cNvSpPr>
              <p:nvPr/>
            </p:nvSpPr>
            <p:spPr bwMode="auto">
              <a:xfrm>
                <a:off x="3163423" y="3949732"/>
                <a:ext cx="228173" cy="223322"/>
              </a:xfrm>
              <a:custGeom>
                <a:avLst/>
                <a:gdLst>
                  <a:gd name="T0" fmla="*/ 115 w 462"/>
                  <a:gd name="T1" fmla="*/ 151 h 452"/>
                  <a:gd name="T2" fmla="*/ 186 w 462"/>
                  <a:gd name="T3" fmla="*/ 97 h 452"/>
                  <a:gd name="T4" fmla="*/ 186 w 462"/>
                  <a:gd name="T5" fmla="*/ 70 h 452"/>
                  <a:gd name="T6" fmla="*/ 44 w 462"/>
                  <a:gd name="T7" fmla="*/ 88 h 452"/>
                  <a:gd name="T8" fmla="*/ 115 w 462"/>
                  <a:gd name="T9" fmla="*/ 151 h 452"/>
                  <a:gd name="T10" fmla="*/ 62 w 462"/>
                  <a:gd name="T11" fmla="*/ 195 h 452"/>
                  <a:gd name="T12" fmla="*/ 26 w 462"/>
                  <a:gd name="T13" fmla="*/ 124 h 452"/>
                  <a:gd name="T14" fmla="*/ 35 w 462"/>
                  <a:gd name="T15" fmla="*/ 336 h 452"/>
                  <a:gd name="T16" fmla="*/ 62 w 462"/>
                  <a:gd name="T17" fmla="*/ 195 h 452"/>
                  <a:gd name="T18" fmla="*/ 230 w 462"/>
                  <a:gd name="T19" fmla="*/ 35 h 452"/>
                  <a:gd name="T20" fmla="*/ 346 w 462"/>
                  <a:gd name="T21" fmla="*/ 26 h 452"/>
                  <a:gd name="T22" fmla="*/ 151 w 462"/>
                  <a:gd name="T23" fmla="*/ 8 h 452"/>
                  <a:gd name="T24" fmla="*/ 230 w 462"/>
                  <a:gd name="T25" fmla="*/ 35 h 452"/>
                  <a:gd name="T26" fmla="*/ 301 w 462"/>
                  <a:gd name="T27" fmla="*/ 266 h 452"/>
                  <a:gd name="T28" fmla="*/ 248 w 462"/>
                  <a:gd name="T29" fmla="*/ 132 h 452"/>
                  <a:gd name="T30" fmla="*/ 204 w 462"/>
                  <a:gd name="T31" fmla="*/ 124 h 452"/>
                  <a:gd name="T32" fmla="*/ 160 w 462"/>
                  <a:gd name="T33" fmla="*/ 195 h 452"/>
                  <a:gd name="T34" fmla="*/ 301 w 462"/>
                  <a:gd name="T35" fmla="*/ 266 h 452"/>
                  <a:gd name="T36" fmla="*/ 363 w 462"/>
                  <a:gd name="T37" fmla="*/ 327 h 452"/>
                  <a:gd name="T38" fmla="*/ 363 w 462"/>
                  <a:gd name="T39" fmla="*/ 407 h 452"/>
                  <a:gd name="T40" fmla="*/ 390 w 462"/>
                  <a:gd name="T41" fmla="*/ 301 h 452"/>
                  <a:gd name="T42" fmla="*/ 292 w 462"/>
                  <a:gd name="T43" fmla="*/ 301 h 452"/>
                  <a:gd name="T44" fmla="*/ 142 w 462"/>
                  <a:gd name="T45" fmla="*/ 239 h 452"/>
                  <a:gd name="T46" fmla="*/ 107 w 462"/>
                  <a:gd name="T47" fmla="*/ 239 h 452"/>
                  <a:gd name="T48" fmla="*/ 142 w 462"/>
                  <a:gd name="T49" fmla="*/ 434 h 452"/>
                  <a:gd name="T50" fmla="*/ 381 w 462"/>
                  <a:gd name="T51" fmla="*/ 53 h 452"/>
                  <a:gd name="T52" fmla="*/ 275 w 462"/>
                  <a:gd name="T53" fmla="*/ 79 h 452"/>
                  <a:gd name="T54" fmla="*/ 275 w 462"/>
                  <a:gd name="T55" fmla="*/ 106 h 452"/>
                  <a:gd name="T56" fmla="*/ 390 w 462"/>
                  <a:gd name="T57" fmla="*/ 266 h 452"/>
                  <a:gd name="T58" fmla="*/ 461 w 462"/>
                  <a:gd name="T59" fmla="*/ 221 h 452"/>
                  <a:gd name="T60" fmla="*/ 319 w 462"/>
                  <a:gd name="T61" fmla="*/ 327 h 452"/>
                  <a:gd name="T62" fmla="*/ 177 w 462"/>
                  <a:gd name="T63" fmla="*/ 443 h 452"/>
                  <a:gd name="T64" fmla="*/ 328 w 462"/>
                  <a:gd name="T65" fmla="*/ 434 h 452"/>
                  <a:gd name="T66" fmla="*/ 328 w 462"/>
                  <a:gd name="T67" fmla="*/ 33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2" h="452">
                    <a:moveTo>
                      <a:pt x="115" y="151"/>
                    </a:moveTo>
                    <a:lnTo>
                      <a:pt x="115" y="151"/>
                    </a:lnTo>
                    <a:lnTo>
                      <a:pt x="124" y="151"/>
                    </a:lnTo>
                    <a:cubicBezTo>
                      <a:pt x="142" y="132"/>
                      <a:pt x="160" y="115"/>
                      <a:pt x="186" y="97"/>
                    </a:cubicBezTo>
                    <a:lnTo>
                      <a:pt x="186" y="88"/>
                    </a:lnTo>
                    <a:cubicBezTo>
                      <a:pt x="186" y="79"/>
                      <a:pt x="186" y="79"/>
                      <a:pt x="186" y="70"/>
                    </a:cubicBezTo>
                    <a:cubicBezTo>
                      <a:pt x="160" y="53"/>
                      <a:pt x="133" y="44"/>
                      <a:pt x="107" y="26"/>
                    </a:cubicBezTo>
                    <a:cubicBezTo>
                      <a:pt x="89" y="44"/>
                      <a:pt x="62" y="62"/>
                      <a:pt x="44" y="88"/>
                    </a:cubicBezTo>
                    <a:cubicBezTo>
                      <a:pt x="62" y="115"/>
                      <a:pt x="71" y="132"/>
                      <a:pt x="89" y="151"/>
                    </a:cubicBezTo>
                    <a:cubicBezTo>
                      <a:pt x="98" y="151"/>
                      <a:pt x="107" y="151"/>
                      <a:pt x="115" y="151"/>
                    </a:cubicBezTo>
                    <a:close/>
                    <a:moveTo>
                      <a:pt x="62" y="195"/>
                    </a:moveTo>
                    <a:lnTo>
                      <a:pt x="62" y="195"/>
                    </a:lnTo>
                    <a:cubicBezTo>
                      <a:pt x="62" y="186"/>
                      <a:pt x="62" y="186"/>
                      <a:pt x="71" y="177"/>
                    </a:cubicBezTo>
                    <a:cubicBezTo>
                      <a:pt x="54" y="160"/>
                      <a:pt x="35" y="141"/>
                      <a:pt x="26" y="124"/>
                    </a:cubicBezTo>
                    <a:cubicBezTo>
                      <a:pt x="9" y="151"/>
                      <a:pt x="0" y="186"/>
                      <a:pt x="0" y="221"/>
                    </a:cubicBezTo>
                    <a:cubicBezTo>
                      <a:pt x="0" y="266"/>
                      <a:pt x="9" y="310"/>
                      <a:pt x="35" y="336"/>
                    </a:cubicBezTo>
                    <a:cubicBezTo>
                      <a:pt x="44" y="301"/>
                      <a:pt x="54" y="257"/>
                      <a:pt x="71" y="221"/>
                    </a:cubicBezTo>
                    <a:cubicBezTo>
                      <a:pt x="71" y="221"/>
                      <a:pt x="62" y="204"/>
                      <a:pt x="62" y="195"/>
                    </a:cubicBezTo>
                    <a:close/>
                    <a:moveTo>
                      <a:pt x="230" y="35"/>
                    </a:moveTo>
                    <a:lnTo>
                      <a:pt x="230" y="35"/>
                    </a:lnTo>
                    <a:cubicBezTo>
                      <a:pt x="239" y="35"/>
                      <a:pt x="257" y="44"/>
                      <a:pt x="266" y="53"/>
                    </a:cubicBezTo>
                    <a:cubicBezTo>
                      <a:pt x="292" y="35"/>
                      <a:pt x="319" y="35"/>
                      <a:pt x="346" y="26"/>
                    </a:cubicBezTo>
                    <a:cubicBezTo>
                      <a:pt x="310" y="8"/>
                      <a:pt x="275" y="0"/>
                      <a:pt x="230" y="0"/>
                    </a:cubicBezTo>
                    <a:cubicBezTo>
                      <a:pt x="204" y="0"/>
                      <a:pt x="177" y="0"/>
                      <a:pt x="151" y="8"/>
                    </a:cubicBezTo>
                    <a:cubicBezTo>
                      <a:pt x="168" y="17"/>
                      <a:pt x="186" y="35"/>
                      <a:pt x="204" y="44"/>
                    </a:cubicBezTo>
                    <a:cubicBezTo>
                      <a:pt x="213" y="44"/>
                      <a:pt x="221" y="35"/>
                      <a:pt x="230" y="35"/>
                    </a:cubicBezTo>
                    <a:close/>
                    <a:moveTo>
                      <a:pt x="301" y="266"/>
                    </a:moveTo>
                    <a:lnTo>
                      <a:pt x="301" y="266"/>
                    </a:lnTo>
                    <a:cubicBezTo>
                      <a:pt x="310" y="257"/>
                      <a:pt x="310" y="257"/>
                      <a:pt x="319" y="248"/>
                    </a:cubicBezTo>
                    <a:cubicBezTo>
                      <a:pt x="301" y="204"/>
                      <a:pt x="275" y="168"/>
                      <a:pt x="248" y="132"/>
                    </a:cubicBezTo>
                    <a:cubicBezTo>
                      <a:pt x="248" y="132"/>
                      <a:pt x="239" y="132"/>
                      <a:pt x="230" y="132"/>
                    </a:cubicBezTo>
                    <a:cubicBezTo>
                      <a:pt x="221" y="132"/>
                      <a:pt x="213" y="132"/>
                      <a:pt x="204" y="124"/>
                    </a:cubicBezTo>
                    <a:cubicBezTo>
                      <a:pt x="186" y="141"/>
                      <a:pt x="168" y="151"/>
                      <a:pt x="151" y="168"/>
                    </a:cubicBezTo>
                    <a:cubicBezTo>
                      <a:pt x="160" y="177"/>
                      <a:pt x="160" y="186"/>
                      <a:pt x="160" y="195"/>
                    </a:cubicBezTo>
                    <a:cubicBezTo>
                      <a:pt x="160" y="204"/>
                      <a:pt x="160" y="204"/>
                      <a:pt x="160" y="213"/>
                    </a:cubicBezTo>
                    <a:cubicBezTo>
                      <a:pt x="204" y="239"/>
                      <a:pt x="248" y="257"/>
                      <a:pt x="301" y="266"/>
                    </a:cubicBezTo>
                    <a:close/>
                    <a:moveTo>
                      <a:pt x="363" y="327"/>
                    </a:moveTo>
                    <a:lnTo>
                      <a:pt x="363" y="327"/>
                    </a:lnTo>
                    <a:cubicBezTo>
                      <a:pt x="363" y="336"/>
                      <a:pt x="363" y="354"/>
                      <a:pt x="363" y="363"/>
                    </a:cubicBezTo>
                    <a:cubicBezTo>
                      <a:pt x="363" y="372"/>
                      <a:pt x="363" y="389"/>
                      <a:pt x="363" y="407"/>
                    </a:cubicBezTo>
                    <a:cubicBezTo>
                      <a:pt x="399" y="380"/>
                      <a:pt x="434" y="336"/>
                      <a:pt x="443" y="292"/>
                    </a:cubicBezTo>
                    <a:cubicBezTo>
                      <a:pt x="426" y="301"/>
                      <a:pt x="408" y="301"/>
                      <a:pt x="390" y="301"/>
                    </a:cubicBezTo>
                    <a:cubicBezTo>
                      <a:pt x="390" y="319"/>
                      <a:pt x="381" y="327"/>
                      <a:pt x="363" y="327"/>
                    </a:cubicBezTo>
                    <a:close/>
                    <a:moveTo>
                      <a:pt x="292" y="301"/>
                    </a:moveTo>
                    <a:lnTo>
                      <a:pt x="292" y="301"/>
                    </a:lnTo>
                    <a:cubicBezTo>
                      <a:pt x="239" y="292"/>
                      <a:pt x="186" y="266"/>
                      <a:pt x="142" y="239"/>
                    </a:cubicBezTo>
                    <a:cubicBezTo>
                      <a:pt x="133" y="239"/>
                      <a:pt x="124" y="248"/>
                      <a:pt x="115" y="248"/>
                    </a:cubicBezTo>
                    <a:cubicBezTo>
                      <a:pt x="107" y="248"/>
                      <a:pt x="107" y="248"/>
                      <a:pt x="107" y="239"/>
                    </a:cubicBezTo>
                    <a:cubicBezTo>
                      <a:pt x="79" y="283"/>
                      <a:pt x="71" y="327"/>
                      <a:pt x="62" y="380"/>
                    </a:cubicBezTo>
                    <a:cubicBezTo>
                      <a:pt x="89" y="398"/>
                      <a:pt x="115" y="425"/>
                      <a:pt x="142" y="434"/>
                    </a:cubicBezTo>
                    <a:cubicBezTo>
                      <a:pt x="177" y="380"/>
                      <a:pt x="230" y="327"/>
                      <a:pt x="292" y="301"/>
                    </a:cubicBezTo>
                    <a:close/>
                    <a:moveTo>
                      <a:pt x="381" y="53"/>
                    </a:moveTo>
                    <a:lnTo>
                      <a:pt x="381" y="53"/>
                    </a:lnTo>
                    <a:cubicBezTo>
                      <a:pt x="346" y="62"/>
                      <a:pt x="310" y="70"/>
                      <a:pt x="275" y="79"/>
                    </a:cubicBezTo>
                    <a:lnTo>
                      <a:pt x="283" y="88"/>
                    </a:lnTo>
                    <a:cubicBezTo>
                      <a:pt x="283" y="97"/>
                      <a:pt x="275" y="97"/>
                      <a:pt x="275" y="106"/>
                    </a:cubicBezTo>
                    <a:cubicBezTo>
                      <a:pt x="310" y="141"/>
                      <a:pt x="328" y="186"/>
                      <a:pt x="346" y="239"/>
                    </a:cubicBezTo>
                    <a:cubicBezTo>
                      <a:pt x="363" y="239"/>
                      <a:pt x="381" y="248"/>
                      <a:pt x="390" y="266"/>
                    </a:cubicBezTo>
                    <a:cubicBezTo>
                      <a:pt x="417" y="266"/>
                      <a:pt x="434" y="266"/>
                      <a:pt x="452" y="257"/>
                    </a:cubicBezTo>
                    <a:cubicBezTo>
                      <a:pt x="461" y="248"/>
                      <a:pt x="461" y="230"/>
                      <a:pt x="461" y="221"/>
                    </a:cubicBezTo>
                    <a:cubicBezTo>
                      <a:pt x="461" y="160"/>
                      <a:pt x="426" y="97"/>
                      <a:pt x="381" y="53"/>
                    </a:cubicBezTo>
                    <a:close/>
                    <a:moveTo>
                      <a:pt x="319" y="327"/>
                    </a:moveTo>
                    <a:lnTo>
                      <a:pt x="319" y="327"/>
                    </a:lnTo>
                    <a:cubicBezTo>
                      <a:pt x="257" y="354"/>
                      <a:pt x="213" y="389"/>
                      <a:pt x="177" y="443"/>
                    </a:cubicBezTo>
                    <a:cubicBezTo>
                      <a:pt x="195" y="451"/>
                      <a:pt x="213" y="451"/>
                      <a:pt x="230" y="451"/>
                    </a:cubicBezTo>
                    <a:cubicBezTo>
                      <a:pt x="266" y="451"/>
                      <a:pt x="292" y="443"/>
                      <a:pt x="328" y="434"/>
                    </a:cubicBezTo>
                    <a:cubicBezTo>
                      <a:pt x="328" y="407"/>
                      <a:pt x="337" y="380"/>
                      <a:pt x="337" y="363"/>
                    </a:cubicBezTo>
                    <a:cubicBezTo>
                      <a:pt x="337" y="354"/>
                      <a:pt x="337" y="345"/>
                      <a:pt x="328" y="336"/>
                    </a:cubicBezTo>
                    <a:cubicBezTo>
                      <a:pt x="328" y="327"/>
                      <a:pt x="319" y="327"/>
                      <a:pt x="319" y="32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2" name="Freeform 99"/>
              <p:cNvSpPr>
                <a:spLocks noChangeArrowheads="1"/>
              </p:cNvSpPr>
              <p:nvPr/>
            </p:nvSpPr>
            <p:spPr bwMode="auto">
              <a:xfrm>
                <a:off x="4132612" y="3984422"/>
                <a:ext cx="245558" cy="149603"/>
              </a:xfrm>
              <a:custGeom>
                <a:avLst/>
                <a:gdLst>
                  <a:gd name="T0" fmla="*/ 381 w 497"/>
                  <a:gd name="T1" fmla="*/ 151 h 303"/>
                  <a:gd name="T2" fmla="*/ 381 w 497"/>
                  <a:gd name="T3" fmla="*/ 151 h 303"/>
                  <a:gd name="T4" fmla="*/ 434 w 497"/>
                  <a:gd name="T5" fmla="*/ 45 h 303"/>
                  <a:gd name="T6" fmla="*/ 470 w 497"/>
                  <a:gd name="T7" fmla="*/ 45 h 303"/>
                  <a:gd name="T8" fmla="*/ 381 w 497"/>
                  <a:gd name="T9" fmla="*/ 0 h 303"/>
                  <a:gd name="T10" fmla="*/ 133 w 497"/>
                  <a:gd name="T11" fmla="*/ 0 h 303"/>
                  <a:gd name="T12" fmla="*/ 0 w 497"/>
                  <a:gd name="T13" fmla="*/ 151 h 303"/>
                  <a:gd name="T14" fmla="*/ 133 w 497"/>
                  <a:gd name="T15" fmla="*/ 302 h 303"/>
                  <a:gd name="T16" fmla="*/ 381 w 497"/>
                  <a:gd name="T17" fmla="*/ 302 h 303"/>
                  <a:gd name="T18" fmla="*/ 470 w 497"/>
                  <a:gd name="T19" fmla="*/ 257 h 303"/>
                  <a:gd name="T20" fmla="*/ 434 w 497"/>
                  <a:gd name="T21" fmla="*/ 257 h 303"/>
                  <a:gd name="T22" fmla="*/ 381 w 497"/>
                  <a:gd name="T23" fmla="*/ 151 h 303"/>
                  <a:gd name="T24" fmla="*/ 310 w 497"/>
                  <a:gd name="T25" fmla="*/ 196 h 303"/>
                  <a:gd name="T26" fmla="*/ 310 w 497"/>
                  <a:gd name="T27" fmla="*/ 196 h 303"/>
                  <a:gd name="T28" fmla="*/ 302 w 497"/>
                  <a:gd name="T29" fmla="*/ 196 h 303"/>
                  <a:gd name="T30" fmla="*/ 221 w 497"/>
                  <a:gd name="T31" fmla="*/ 169 h 303"/>
                  <a:gd name="T32" fmla="*/ 212 w 497"/>
                  <a:gd name="T33" fmla="*/ 196 h 303"/>
                  <a:gd name="T34" fmla="*/ 186 w 497"/>
                  <a:gd name="T35" fmla="*/ 204 h 303"/>
                  <a:gd name="T36" fmla="*/ 98 w 497"/>
                  <a:gd name="T37" fmla="*/ 125 h 303"/>
                  <a:gd name="T38" fmla="*/ 89 w 497"/>
                  <a:gd name="T39" fmla="*/ 107 h 303"/>
                  <a:gd name="T40" fmla="*/ 106 w 497"/>
                  <a:gd name="T41" fmla="*/ 107 h 303"/>
                  <a:gd name="T42" fmla="*/ 177 w 497"/>
                  <a:gd name="T43" fmla="*/ 143 h 303"/>
                  <a:gd name="T44" fmla="*/ 195 w 497"/>
                  <a:gd name="T45" fmla="*/ 116 h 303"/>
                  <a:gd name="T46" fmla="*/ 221 w 497"/>
                  <a:gd name="T47" fmla="*/ 107 h 303"/>
                  <a:gd name="T48" fmla="*/ 310 w 497"/>
                  <a:gd name="T49" fmla="*/ 187 h 303"/>
                  <a:gd name="T50" fmla="*/ 310 w 497"/>
                  <a:gd name="T51" fmla="*/ 196 h 303"/>
                  <a:gd name="T52" fmla="*/ 470 w 497"/>
                  <a:gd name="T53" fmla="*/ 98 h 303"/>
                  <a:gd name="T54" fmla="*/ 470 w 497"/>
                  <a:gd name="T55" fmla="*/ 98 h 303"/>
                  <a:gd name="T56" fmla="*/ 452 w 497"/>
                  <a:gd name="T57" fmla="*/ 98 h 303"/>
                  <a:gd name="T58" fmla="*/ 425 w 497"/>
                  <a:gd name="T59" fmla="*/ 151 h 303"/>
                  <a:gd name="T60" fmla="*/ 452 w 497"/>
                  <a:gd name="T61" fmla="*/ 204 h 303"/>
                  <a:gd name="T62" fmla="*/ 470 w 497"/>
                  <a:gd name="T63" fmla="*/ 204 h 303"/>
                  <a:gd name="T64" fmla="*/ 496 w 497"/>
                  <a:gd name="T65" fmla="*/ 151 h 303"/>
                  <a:gd name="T66" fmla="*/ 470 w 497"/>
                  <a:gd name="T67" fmla="*/ 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303">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3" name="Freeform 104"/>
              <p:cNvSpPr>
                <a:spLocks noChangeArrowheads="1"/>
              </p:cNvSpPr>
              <p:nvPr/>
            </p:nvSpPr>
            <p:spPr bwMode="auto">
              <a:xfrm>
                <a:off x="2176849" y="3975749"/>
                <a:ext cx="245558" cy="164782"/>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4" name="Freeform 105"/>
              <p:cNvSpPr>
                <a:spLocks noChangeArrowheads="1"/>
              </p:cNvSpPr>
              <p:nvPr/>
            </p:nvSpPr>
            <p:spPr bwMode="auto">
              <a:xfrm>
                <a:off x="2665790" y="3967077"/>
                <a:ext cx="249902" cy="188631"/>
              </a:xfrm>
              <a:custGeom>
                <a:avLst/>
                <a:gdLst>
                  <a:gd name="T0" fmla="*/ 488 w 506"/>
                  <a:gd name="T1" fmla="*/ 213 h 382"/>
                  <a:gd name="T2" fmla="*/ 363 w 506"/>
                  <a:gd name="T3" fmla="*/ 142 h 382"/>
                  <a:gd name="T4" fmla="*/ 451 w 506"/>
                  <a:gd name="T5" fmla="*/ 80 h 382"/>
                  <a:gd name="T6" fmla="*/ 451 w 506"/>
                  <a:gd name="T7" fmla="*/ 44 h 382"/>
                  <a:gd name="T8" fmla="*/ 363 w 506"/>
                  <a:gd name="T9" fmla="*/ 53 h 382"/>
                  <a:gd name="T10" fmla="*/ 363 w 506"/>
                  <a:gd name="T11" fmla="*/ 0 h 382"/>
                  <a:gd name="T12" fmla="*/ 328 w 506"/>
                  <a:gd name="T13" fmla="*/ 0 h 382"/>
                  <a:gd name="T14" fmla="*/ 257 w 506"/>
                  <a:gd name="T15" fmla="*/ 71 h 382"/>
                  <a:gd name="T16" fmla="*/ 257 w 506"/>
                  <a:gd name="T17" fmla="*/ 106 h 382"/>
                  <a:gd name="T18" fmla="*/ 336 w 506"/>
                  <a:gd name="T19" fmla="*/ 97 h 382"/>
                  <a:gd name="T20" fmla="*/ 275 w 506"/>
                  <a:gd name="T21" fmla="*/ 178 h 382"/>
                  <a:gd name="T22" fmla="*/ 310 w 506"/>
                  <a:gd name="T23" fmla="*/ 319 h 382"/>
                  <a:gd name="T24" fmla="*/ 398 w 506"/>
                  <a:gd name="T25" fmla="*/ 354 h 382"/>
                  <a:gd name="T26" fmla="*/ 407 w 506"/>
                  <a:gd name="T27" fmla="*/ 372 h 382"/>
                  <a:gd name="T28" fmla="*/ 488 w 506"/>
                  <a:gd name="T29" fmla="*/ 213 h 382"/>
                  <a:gd name="T30" fmla="*/ 310 w 506"/>
                  <a:gd name="T31" fmla="*/ 292 h 382"/>
                  <a:gd name="T32" fmla="*/ 301 w 506"/>
                  <a:gd name="T33" fmla="*/ 204 h 382"/>
                  <a:gd name="T34" fmla="*/ 336 w 506"/>
                  <a:gd name="T35" fmla="*/ 284 h 382"/>
                  <a:gd name="T36" fmla="*/ 363 w 506"/>
                  <a:gd name="T37" fmla="*/ 275 h 382"/>
                  <a:gd name="T38" fmla="*/ 363 w 506"/>
                  <a:gd name="T39" fmla="*/ 178 h 382"/>
                  <a:gd name="T40" fmla="*/ 416 w 506"/>
                  <a:gd name="T41" fmla="*/ 186 h 382"/>
                  <a:gd name="T42" fmla="*/ 142 w 506"/>
                  <a:gd name="T43" fmla="*/ 89 h 382"/>
                  <a:gd name="T44" fmla="*/ 142 w 506"/>
                  <a:gd name="T45" fmla="*/ 80 h 382"/>
                  <a:gd name="T46" fmla="*/ 88 w 506"/>
                  <a:gd name="T47" fmla="*/ 89 h 382"/>
                  <a:gd name="T48" fmla="*/ 0 w 506"/>
                  <a:gd name="T49" fmla="*/ 363 h 382"/>
                  <a:gd name="T50" fmla="*/ 44 w 506"/>
                  <a:gd name="T51" fmla="*/ 363 h 382"/>
                  <a:gd name="T52" fmla="*/ 160 w 506"/>
                  <a:gd name="T53" fmla="*/ 275 h 382"/>
                  <a:gd name="T54" fmla="*/ 186 w 506"/>
                  <a:gd name="T55" fmla="*/ 363 h 382"/>
                  <a:gd name="T56" fmla="*/ 230 w 506"/>
                  <a:gd name="T57" fmla="*/ 363 h 382"/>
                  <a:gd name="T58" fmla="*/ 79 w 506"/>
                  <a:gd name="T59" fmla="*/ 239 h 382"/>
                  <a:gd name="T60" fmla="*/ 116 w 506"/>
                  <a:gd name="T61" fmla="*/ 116 h 382"/>
                  <a:gd name="T62" fmla="*/ 79 w 506"/>
                  <a:gd name="T63" fmla="*/ 23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6" h="382">
                    <a:moveTo>
                      <a:pt x="488" y="213"/>
                    </a:moveTo>
                    <a:lnTo>
                      <a:pt x="488" y="213"/>
                    </a:lnTo>
                    <a:cubicBezTo>
                      <a:pt x="470" y="169"/>
                      <a:pt x="434" y="142"/>
                      <a:pt x="372" y="142"/>
                    </a:cubicBezTo>
                    <a:cubicBezTo>
                      <a:pt x="372" y="142"/>
                      <a:pt x="372" y="142"/>
                      <a:pt x="363" y="142"/>
                    </a:cubicBezTo>
                    <a:cubicBezTo>
                      <a:pt x="363" y="89"/>
                      <a:pt x="363" y="89"/>
                      <a:pt x="363" y="89"/>
                    </a:cubicBezTo>
                    <a:lnTo>
                      <a:pt x="451" y="80"/>
                    </a:lnTo>
                    <a:cubicBezTo>
                      <a:pt x="461" y="80"/>
                      <a:pt x="461" y="71"/>
                      <a:pt x="461" y="71"/>
                    </a:cubicBezTo>
                    <a:cubicBezTo>
                      <a:pt x="461" y="71"/>
                      <a:pt x="451" y="53"/>
                      <a:pt x="451" y="44"/>
                    </a:cubicBezTo>
                    <a:cubicBezTo>
                      <a:pt x="451" y="44"/>
                      <a:pt x="451" y="44"/>
                      <a:pt x="443" y="44"/>
                    </a:cubicBezTo>
                    <a:lnTo>
                      <a:pt x="363" y="53"/>
                    </a:lnTo>
                    <a:cubicBezTo>
                      <a:pt x="363" y="53"/>
                      <a:pt x="363" y="9"/>
                      <a:pt x="363" y="0"/>
                    </a:cubicBezTo>
                    <a:lnTo>
                      <a:pt x="363" y="0"/>
                    </a:lnTo>
                    <a:cubicBezTo>
                      <a:pt x="354" y="0"/>
                      <a:pt x="336" y="0"/>
                      <a:pt x="336" y="0"/>
                    </a:cubicBezTo>
                    <a:lnTo>
                      <a:pt x="328" y="0"/>
                    </a:lnTo>
                    <a:cubicBezTo>
                      <a:pt x="328" y="9"/>
                      <a:pt x="336" y="62"/>
                      <a:pt x="336" y="62"/>
                    </a:cubicBezTo>
                    <a:lnTo>
                      <a:pt x="257" y="71"/>
                    </a:lnTo>
                    <a:lnTo>
                      <a:pt x="248" y="80"/>
                    </a:lnTo>
                    <a:lnTo>
                      <a:pt x="257" y="106"/>
                    </a:lnTo>
                    <a:lnTo>
                      <a:pt x="257" y="106"/>
                    </a:lnTo>
                    <a:cubicBezTo>
                      <a:pt x="266" y="106"/>
                      <a:pt x="336" y="97"/>
                      <a:pt x="336" y="97"/>
                    </a:cubicBezTo>
                    <a:cubicBezTo>
                      <a:pt x="336" y="151"/>
                      <a:pt x="336" y="151"/>
                      <a:pt x="336" y="151"/>
                    </a:cubicBezTo>
                    <a:cubicBezTo>
                      <a:pt x="310" y="151"/>
                      <a:pt x="292" y="169"/>
                      <a:pt x="275" y="178"/>
                    </a:cubicBezTo>
                    <a:cubicBezTo>
                      <a:pt x="257" y="204"/>
                      <a:pt x="248" y="231"/>
                      <a:pt x="248" y="257"/>
                    </a:cubicBezTo>
                    <a:cubicBezTo>
                      <a:pt x="248" y="292"/>
                      <a:pt x="275" y="319"/>
                      <a:pt x="310" y="319"/>
                    </a:cubicBezTo>
                    <a:cubicBezTo>
                      <a:pt x="381" y="328"/>
                      <a:pt x="434" y="248"/>
                      <a:pt x="451" y="204"/>
                    </a:cubicBezTo>
                    <a:cubicBezTo>
                      <a:pt x="479" y="239"/>
                      <a:pt x="451" y="310"/>
                      <a:pt x="398" y="354"/>
                    </a:cubicBezTo>
                    <a:lnTo>
                      <a:pt x="398" y="354"/>
                    </a:lnTo>
                    <a:lnTo>
                      <a:pt x="407" y="372"/>
                    </a:lnTo>
                    <a:cubicBezTo>
                      <a:pt x="416" y="381"/>
                      <a:pt x="416" y="381"/>
                      <a:pt x="416" y="372"/>
                    </a:cubicBezTo>
                    <a:cubicBezTo>
                      <a:pt x="479" y="337"/>
                      <a:pt x="505" y="266"/>
                      <a:pt x="488" y="213"/>
                    </a:cubicBezTo>
                    <a:close/>
                    <a:moveTo>
                      <a:pt x="310" y="292"/>
                    </a:moveTo>
                    <a:lnTo>
                      <a:pt x="310" y="292"/>
                    </a:lnTo>
                    <a:cubicBezTo>
                      <a:pt x="283" y="284"/>
                      <a:pt x="283" y="266"/>
                      <a:pt x="283" y="257"/>
                    </a:cubicBezTo>
                    <a:cubicBezTo>
                      <a:pt x="283" y="231"/>
                      <a:pt x="292" y="213"/>
                      <a:pt x="301" y="204"/>
                    </a:cubicBezTo>
                    <a:cubicBezTo>
                      <a:pt x="310" y="195"/>
                      <a:pt x="319" y="186"/>
                      <a:pt x="336" y="178"/>
                    </a:cubicBezTo>
                    <a:cubicBezTo>
                      <a:pt x="336" y="284"/>
                      <a:pt x="336" y="284"/>
                      <a:pt x="336" y="284"/>
                    </a:cubicBezTo>
                    <a:cubicBezTo>
                      <a:pt x="328" y="292"/>
                      <a:pt x="319" y="292"/>
                      <a:pt x="310" y="292"/>
                    </a:cubicBezTo>
                    <a:close/>
                    <a:moveTo>
                      <a:pt x="363" y="275"/>
                    </a:moveTo>
                    <a:lnTo>
                      <a:pt x="363" y="275"/>
                    </a:lnTo>
                    <a:cubicBezTo>
                      <a:pt x="363" y="178"/>
                      <a:pt x="363" y="178"/>
                      <a:pt x="363" y="178"/>
                    </a:cubicBezTo>
                    <a:cubicBezTo>
                      <a:pt x="372" y="178"/>
                      <a:pt x="372" y="178"/>
                      <a:pt x="372" y="178"/>
                    </a:cubicBezTo>
                    <a:cubicBezTo>
                      <a:pt x="389" y="178"/>
                      <a:pt x="407" y="178"/>
                      <a:pt x="416" y="186"/>
                    </a:cubicBezTo>
                    <a:cubicBezTo>
                      <a:pt x="434" y="186"/>
                      <a:pt x="398" y="248"/>
                      <a:pt x="363" y="275"/>
                    </a:cubicBezTo>
                    <a:close/>
                    <a:moveTo>
                      <a:pt x="142" y="89"/>
                    </a:moveTo>
                    <a:lnTo>
                      <a:pt x="142" y="89"/>
                    </a:lnTo>
                    <a:cubicBezTo>
                      <a:pt x="142" y="80"/>
                      <a:pt x="142" y="80"/>
                      <a:pt x="142" y="80"/>
                    </a:cubicBezTo>
                    <a:cubicBezTo>
                      <a:pt x="88" y="80"/>
                      <a:pt x="88" y="80"/>
                      <a:pt x="88" y="80"/>
                    </a:cubicBezTo>
                    <a:cubicBezTo>
                      <a:pt x="88" y="80"/>
                      <a:pt x="88" y="80"/>
                      <a:pt x="88" y="89"/>
                    </a:cubicBezTo>
                    <a:cubicBezTo>
                      <a:pt x="79" y="116"/>
                      <a:pt x="0" y="354"/>
                      <a:pt x="0" y="363"/>
                    </a:cubicBezTo>
                    <a:lnTo>
                      <a:pt x="0" y="363"/>
                    </a:lnTo>
                    <a:cubicBezTo>
                      <a:pt x="44" y="363"/>
                      <a:pt x="44" y="363"/>
                      <a:pt x="44" y="363"/>
                    </a:cubicBezTo>
                    <a:lnTo>
                      <a:pt x="44" y="363"/>
                    </a:lnTo>
                    <a:cubicBezTo>
                      <a:pt x="44" y="354"/>
                      <a:pt x="71" y="275"/>
                      <a:pt x="71" y="275"/>
                    </a:cubicBezTo>
                    <a:cubicBezTo>
                      <a:pt x="160" y="275"/>
                      <a:pt x="160" y="275"/>
                      <a:pt x="160" y="275"/>
                    </a:cubicBezTo>
                    <a:cubicBezTo>
                      <a:pt x="160" y="275"/>
                      <a:pt x="186" y="354"/>
                      <a:pt x="186" y="363"/>
                    </a:cubicBezTo>
                    <a:lnTo>
                      <a:pt x="186" y="363"/>
                    </a:lnTo>
                    <a:cubicBezTo>
                      <a:pt x="230" y="363"/>
                      <a:pt x="230" y="363"/>
                      <a:pt x="230" y="363"/>
                    </a:cubicBezTo>
                    <a:lnTo>
                      <a:pt x="230" y="363"/>
                    </a:lnTo>
                    <a:cubicBezTo>
                      <a:pt x="230" y="354"/>
                      <a:pt x="151" y="116"/>
                      <a:pt x="142" y="89"/>
                    </a:cubicBezTo>
                    <a:close/>
                    <a:moveTo>
                      <a:pt x="79" y="239"/>
                    </a:moveTo>
                    <a:lnTo>
                      <a:pt x="79" y="239"/>
                    </a:lnTo>
                    <a:cubicBezTo>
                      <a:pt x="116" y="116"/>
                      <a:pt x="116" y="116"/>
                      <a:pt x="116" y="116"/>
                    </a:cubicBezTo>
                    <a:cubicBezTo>
                      <a:pt x="151" y="239"/>
                      <a:pt x="151" y="239"/>
                      <a:pt x="151" y="239"/>
                    </a:cubicBezTo>
                    <a:lnTo>
                      <a:pt x="79" y="239"/>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5" name="Freeform 115"/>
              <p:cNvSpPr>
                <a:spLocks noChangeArrowheads="1"/>
              </p:cNvSpPr>
              <p:nvPr/>
            </p:nvSpPr>
            <p:spPr bwMode="auto">
              <a:xfrm>
                <a:off x="3669749" y="3936722"/>
                <a:ext cx="197748" cy="245004"/>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6" name="Freeform 117"/>
              <p:cNvSpPr>
                <a:spLocks noChangeArrowheads="1"/>
              </p:cNvSpPr>
              <p:nvPr/>
            </p:nvSpPr>
            <p:spPr bwMode="auto">
              <a:xfrm>
                <a:off x="4630245" y="3954068"/>
                <a:ext cx="228171" cy="210313"/>
              </a:xfrm>
              <a:custGeom>
                <a:avLst/>
                <a:gdLst>
                  <a:gd name="T0" fmla="*/ 266 w 462"/>
                  <a:gd name="T1" fmla="*/ 0 h 427"/>
                  <a:gd name="T2" fmla="*/ 266 w 462"/>
                  <a:gd name="T3" fmla="*/ 0 h 427"/>
                  <a:gd name="T4" fmla="*/ 266 w 462"/>
                  <a:gd name="T5" fmla="*/ 0 h 427"/>
                  <a:gd name="T6" fmla="*/ 71 w 462"/>
                  <a:gd name="T7" fmla="*/ 80 h 427"/>
                  <a:gd name="T8" fmla="*/ 80 w 462"/>
                  <a:gd name="T9" fmla="*/ 143 h 427"/>
                  <a:gd name="T10" fmla="*/ 0 w 462"/>
                  <a:gd name="T11" fmla="*/ 240 h 427"/>
                  <a:gd name="T12" fmla="*/ 115 w 462"/>
                  <a:gd name="T13" fmla="*/ 319 h 427"/>
                  <a:gd name="T14" fmla="*/ 231 w 462"/>
                  <a:gd name="T15" fmla="*/ 266 h 427"/>
                  <a:gd name="T16" fmla="*/ 231 w 462"/>
                  <a:gd name="T17" fmla="*/ 249 h 427"/>
                  <a:gd name="T18" fmla="*/ 266 w 462"/>
                  <a:gd name="T19" fmla="*/ 213 h 427"/>
                  <a:gd name="T20" fmla="*/ 302 w 462"/>
                  <a:gd name="T21" fmla="*/ 249 h 427"/>
                  <a:gd name="T22" fmla="*/ 266 w 462"/>
                  <a:gd name="T23" fmla="*/ 284 h 427"/>
                  <a:gd name="T24" fmla="*/ 115 w 462"/>
                  <a:gd name="T25" fmla="*/ 355 h 427"/>
                  <a:gd name="T26" fmla="*/ 115 w 462"/>
                  <a:gd name="T27" fmla="*/ 372 h 427"/>
                  <a:gd name="T28" fmla="*/ 266 w 462"/>
                  <a:gd name="T29" fmla="*/ 426 h 427"/>
                  <a:gd name="T30" fmla="*/ 266 w 462"/>
                  <a:gd name="T31" fmla="*/ 426 h 427"/>
                  <a:gd name="T32" fmla="*/ 408 w 462"/>
                  <a:gd name="T33" fmla="*/ 372 h 427"/>
                  <a:gd name="T34" fmla="*/ 453 w 462"/>
                  <a:gd name="T35" fmla="*/ 80 h 427"/>
                  <a:gd name="T36" fmla="*/ 266 w 462"/>
                  <a:gd name="T37" fmla="*/ 0 h 427"/>
                  <a:gd name="T38" fmla="*/ 36 w 462"/>
                  <a:gd name="T39" fmla="*/ 231 h 427"/>
                  <a:gd name="T40" fmla="*/ 36 w 462"/>
                  <a:gd name="T41" fmla="*/ 231 h 427"/>
                  <a:gd name="T42" fmla="*/ 89 w 462"/>
                  <a:gd name="T43" fmla="*/ 178 h 427"/>
                  <a:gd name="T44" fmla="*/ 106 w 462"/>
                  <a:gd name="T45" fmla="*/ 284 h 427"/>
                  <a:gd name="T46" fmla="*/ 36 w 462"/>
                  <a:gd name="T47" fmla="*/ 231 h 427"/>
                  <a:gd name="T48" fmla="*/ 266 w 462"/>
                  <a:gd name="T49" fmla="*/ 133 h 427"/>
                  <a:gd name="T50" fmla="*/ 266 w 462"/>
                  <a:gd name="T51" fmla="*/ 133 h 427"/>
                  <a:gd name="T52" fmla="*/ 106 w 462"/>
                  <a:gd name="T53" fmla="*/ 80 h 427"/>
                  <a:gd name="T54" fmla="*/ 266 w 462"/>
                  <a:gd name="T55" fmla="*/ 36 h 427"/>
                  <a:gd name="T56" fmla="*/ 416 w 462"/>
                  <a:gd name="T57" fmla="*/ 80 h 427"/>
                  <a:gd name="T58" fmla="*/ 266 w 462"/>
                  <a:gd name="T59" fmla="*/ 13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27">
                    <a:moveTo>
                      <a:pt x="266" y="0"/>
                    </a:moveTo>
                    <a:lnTo>
                      <a:pt x="266" y="0"/>
                    </a:ln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lnTo>
                      <a:pt x="266" y="426"/>
                    </a:ln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7" name="Freeform 118"/>
              <p:cNvSpPr>
                <a:spLocks noChangeArrowheads="1"/>
              </p:cNvSpPr>
              <p:nvPr/>
            </p:nvSpPr>
            <p:spPr bwMode="auto">
              <a:xfrm>
                <a:off x="5132222" y="3954068"/>
                <a:ext cx="202096" cy="214649"/>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8" name="Freeform 119"/>
              <p:cNvSpPr>
                <a:spLocks noChangeArrowheads="1"/>
              </p:cNvSpPr>
              <p:nvPr/>
            </p:nvSpPr>
            <p:spPr bwMode="auto">
              <a:xfrm>
                <a:off x="7555195" y="3949732"/>
                <a:ext cx="245556" cy="21898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59" name="Freeform 122"/>
              <p:cNvSpPr>
                <a:spLocks noChangeArrowheads="1"/>
              </p:cNvSpPr>
              <p:nvPr/>
            </p:nvSpPr>
            <p:spPr bwMode="auto">
              <a:xfrm>
                <a:off x="5612472" y="3967078"/>
                <a:ext cx="219479" cy="184295"/>
              </a:xfrm>
              <a:custGeom>
                <a:avLst/>
                <a:gdLst>
                  <a:gd name="T0" fmla="*/ 434 w 444"/>
                  <a:gd name="T1" fmla="*/ 213 h 373"/>
                  <a:gd name="T2" fmla="*/ 434 w 444"/>
                  <a:gd name="T3" fmla="*/ 213 h 373"/>
                  <a:gd name="T4" fmla="*/ 354 w 444"/>
                  <a:gd name="T5" fmla="*/ 27 h 373"/>
                  <a:gd name="T6" fmla="*/ 319 w 444"/>
                  <a:gd name="T7" fmla="*/ 0 h 373"/>
                  <a:gd name="T8" fmla="*/ 124 w 444"/>
                  <a:gd name="T9" fmla="*/ 0 h 373"/>
                  <a:gd name="T10" fmla="*/ 80 w 444"/>
                  <a:gd name="T11" fmla="*/ 27 h 373"/>
                  <a:gd name="T12" fmla="*/ 9 w 444"/>
                  <a:gd name="T13" fmla="*/ 213 h 373"/>
                  <a:gd name="T14" fmla="*/ 0 w 444"/>
                  <a:gd name="T15" fmla="*/ 257 h 373"/>
                  <a:gd name="T16" fmla="*/ 18 w 444"/>
                  <a:gd name="T17" fmla="*/ 345 h 373"/>
                  <a:gd name="T18" fmla="*/ 45 w 444"/>
                  <a:gd name="T19" fmla="*/ 372 h 373"/>
                  <a:gd name="T20" fmla="*/ 399 w 444"/>
                  <a:gd name="T21" fmla="*/ 372 h 373"/>
                  <a:gd name="T22" fmla="*/ 425 w 444"/>
                  <a:gd name="T23" fmla="*/ 345 h 373"/>
                  <a:gd name="T24" fmla="*/ 443 w 444"/>
                  <a:gd name="T25" fmla="*/ 257 h 373"/>
                  <a:gd name="T26" fmla="*/ 434 w 444"/>
                  <a:gd name="T27" fmla="*/ 213 h 373"/>
                  <a:gd name="T28" fmla="*/ 399 w 444"/>
                  <a:gd name="T29" fmla="*/ 275 h 373"/>
                  <a:gd name="T30" fmla="*/ 399 w 444"/>
                  <a:gd name="T31" fmla="*/ 275 h 373"/>
                  <a:gd name="T32" fmla="*/ 399 w 444"/>
                  <a:gd name="T33" fmla="*/ 310 h 373"/>
                  <a:gd name="T34" fmla="*/ 372 w 444"/>
                  <a:gd name="T35" fmla="*/ 337 h 373"/>
                  <a:gd name="T36" fmla="*/ 71 w 444"/>
                  <a:gd name="T37" fmla="*/ 337 h 373"/>
                  <a:gd name="T38" fmla="*/ 45 w 444"/>
                  <a:gd name="T39" fmla="*/ 310 h 373"/>
                  <a:gd name="T40" fmla="*/ 35 w 444"/>
                  <a:gd name="T41" fmla="*/ 275 h 373"/>
                  <a:gd name="T42" fmla="*/ 62 w 444"/>
                  <a:gd name="T43" fmla="*/ 248 h 373"/>
                  <a:gd name="T44" fmla="*/ 381 w 444"/>
                  <a:gd name="T45" fmla="*/ 248 h 373"/>
                  <a:gd name="T46" fmla="*/ 399 w 444"/>
                  <a:gd name="T47" fmla="*/ 27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0" name="Freeform 123"/>
              <p:cNvSpPr>
                <a:spLocks noChangeArrowheads="1"/>
              </p:cNvSpPr>
              <p:nvPr/>
            </p:nvSpPr>
            <p:spPr bwMode="auto">
              <a:xfrm>
                <a:off x="6590353" y="3941059"/>
                <a:ext cx="223825" cy="227658"/>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1" name="Freeform 124"/>
              <p:cNvSpPr>
                <a:spLocks noChangeArrowheads="1"/>
              </p:cNvSpPr>
              <p:nvPr/>
            </p:nvSpPr>
            <p:spPr bwMode="auto">
              <a:xfrm>
                <a:off x="7061907" y="3936722"/>
                <a:ext cx="254249" cy="245004"/>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2" name="Freeform 126"/>
              <p:cNvSpPr>
                <a:spLocks noChangeArrowheads="1"/>
              </p:cNvSpPr>
              <p:nvPr/>
            </p:nvSpPr>
            <p:spPr bwMode="auto">
              <a:xfrm>
                <a:off x="8044135" y="3949732"/>
                <a:ext cx="245558" cy="223322"/>
              </a:xfrm>
              <a:custGeom>
                <a:avLst/>
                <a:gdLst>
                  <a:gd name="T0" fmla="*/ 247 w 497"/>
                  <a:gd name="T1" fmla="*/ 274 h 452"/>
                  <a:gd name="T2" fmla="*/ 247 w 497"/>
                  <a:gd name="T3" fmla="*/ 274 h 452"/>
                  <a:gd name="T4" fmla="*/ 363 w 497"/>
                  <a:gd name="T5" fmla="*/ 230 h 452"/>
                  <a:gd name="T6" fmla="*/ 337 w 497"/>
                  <a:gd name="T7" fmla="*/ 151 h 452"/>
                  <a:gd name="T8" fmla="*/ 247 w 497"/>
                  <a:gd name="T9" fmla="*/ 186 h 452"/>
                  <a:gd name="T10" fmla="*/ 168 w 497"/>
                  <a:gd name="T11" fmla="*/ 151 h 452"/>
                  <a:gd name="T12" fmla="*/ 133 w 497"/>
                  <a:gd name="T13" fmla="*/ 230 h 452"/>
                  <a:gd name="T14" fmla="*/ 247 w 497"/>
                  <a:gd name="T15" fmla="*/ 274 h 452"/>
                  <a:gd name="T16" fmla="*/ 247 w 497"/>
                  <a:gd name="T17" fmla="*/ 106 h 452"/>
                  <a:gd name="T18" fmla="*/ 247 w 497"/>
                  <a:gd name="T19" fmla="*/ 106 h 452"/>
                  <a:gd name="T20" fmla="*/ 309 w 497"/>
                  <a:gd name="T21" fmla="*/ 88 h 452"/>
                  <a:gd name="T22" fmla="*/ 284 w 497"/>
                  <a:gd name="T23" fmla="*/ 17 h 452"/>
                  <a:gd name="T24" fmla="*/ 247 w 497"/>
                  <a:gd name="T25" fmla="*/ 0 h 452"/>
                  <a:gd name="T26" fmla="*/ 212 w 497"/>
                  <a:gd name="T27" fmla="*/ 17 h 452"/>
                  <a:gd name="T28" fmla="*/ 186 w 497"/>
                  <a:gd name="T29" fmla="*/ 88 h 452"/>
                  <a:gd name="T30" fmla="*/ 247 w 497"/>
                  <a:gd name="T31" fmla="*/ 106 h 452"/>
                  <a:gd name="T32" fmla="*/ 469 w 497"/>
                  <a:gd name="T33" fmla="*/ 301 h 452"/>
                  <a:gd name="T34" fmla="*/ 469 w 497"/>
                  <a:gd name="T35" fmla="*/ 301 h 452"/>
                  <a:gd name="T36" fmla="*/ 372 w 497"/>
                  <a:gd name="T37" fmla="*/ 266 h 452"/>
                  <a:gd name="T38" fmla="*/ 381 w 497"/>
                  <a:gd name="T39" fmla="*/ 292 h 452"/>
                  <a:gd name="T40" fmla="*/ 247 w 497"/>
                  <a:gd name="T41" fmla="*/ 345 h 452"/>
                  <a:gd name="T42" fmla="*/ 115 w 497"/>
                  <a:gd name="T43" fmla="*/ 292 h 452"/>
                  <a:gd name="T44" fmla="*/ 124 w 497"/>
                  <a:gd name="T45" fmla="*/ 266 h 452"/>
                  <a:gd name="T46" fmla="*/ 26 w 497"/>
                  <a:gd name="T47" fmla="*/ 301 h 452"/>
                  <a:gd name="T48" fmla="*/ 26 w 497"/>
                  <a:gd name="T49" fmla="*/ 345 h 452"/>
                  <a:gd name="T50" fmla="*/ 203 w 497"/>
                  <a:gd name="T51" fmla="*/ 434 h 452"/>
                  <a:gd name="T52" fmla="*/ 292 w 497"/>
                  <a:gd name="T53" fmla="*/ 434 h 452"/>
                  <a:gd name="T54" fmla="*/ 469 w 497"/>
                  <a:gd name="T55" fmla="*/ 345 h 452"/>
                  <a:gd name="T56" fmla="*/ 469 w 497"/>
                  <a:gd name="T57" fmla="*/ 30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3" name="Freeform 129"/>
              <p:cNvSpPr>
                <a:spLocks noChangeArrowheads="1"/>
              </p:cNvSpPr>
              <p:nvPr/>
            </p:nvSpPr>
            <p:spPr bwMode="auto">
              <a:xfrm>
                <a:off x="6127488" y="3958405"/>
                <a:ext cx="165154" cy="201640"/>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4" name="Freeform 155"/>
              <p:cNvSpPr>
                <a:spLocks noChangeArrowheads="1"/>
              </p:cNvSpPr>
              <p:nvPr/>
            </p:nvSpPr>
            <p:spPr bwMode="auto">
              <a:xfrm>
                <a:off x="10490299" y="3941059"/>
                <a:ext cx="228173" cy="245004"/>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5" name="Freeform 156"/>
              <p:cNvSpPr>
                <a:spLocks noChangeArrowheads="1"/>
              </p:cNvSpPr>
              <p:nvPr/>
            </p:nvSpPr>
            <p:spPr bwMode="auto">
              <a:xfrm>
                <a:off x="10049168" y="3941059"/>
                <a:ext cx="130384" cy="245004"/>
              </a:xfrm>
              <a:custGeom>
                <a:avLst/>
                <a:gdLst>
                  <a:gd name="T0" fmla="*/ 194 w 266"/>
                  <a:gd name="T1" fmla="*/ 248 h 497"/>
                  <a:gd name="T2" fmla="*/ 194 w 266"/>
                  <a:gd name="T3" fmla="*/ 248 h 497"/>
                  <a:gd name="T4" fmla="*/ 194 w 266"/>
                  <a:gd name="T5" fmla="*/ 26 h 497"/>
                  <a:gd name="T6" fmla="*/ 168 w 266"/>
                  <a:gd name="T7" fmla="*/ 0 h 497"/>
                  <a:gd name="T8" fmla="*/ 88 w 266"/>
                  <a:gd name="T9" fmla="*/ 0 h 497"/>
                  <a:gd name="T10" fmla="*/ 71 w 266"/>
                  <a:gd name="T11" fmla="*/ 26 h 497"/>
                  <a:gd name="T12" fmla="*/ 71 w 266"/>
                  <a:gd name="T13" fmla="*/ 248 h 497"/>
                  <a:gd name="T14" fmla="*/ 0 w 266"/>
                  <a:gd name="T15" fmla="*/ 364 h 497"/>
                  <a:gd name="T16" fmla="*/ 132 w 266"/>
                  <a:gd name="T17" fmla="*/ 496 h 497"/>
                  <a:gd name="T18" fmla="*/ 265 w 266"/>
                  <a:gd name="T19" fmla="*/ 364 h 497"/>
                  <a:gd name="T20" fmla="*/ 194 w 266"/>
                  <a:gd name="T21" fmla="*/ 248 h 497"/>
                  <a:gd name="T22" fmla="*/ 132 w 266"/>
                  <a:gd name="T23" fmla="*/ 452 h 497"/>
                  <a:gd name="T24" fmla="*/ 132 w 266"/>
                  <a:gd name="T25" fmla="*/ 452 h 497"/>
                  <a:gd name="T26" fmla="*/ 44 w 266"/>
                  <a:gd name="T27" fmla="*/ 364 h 497"/>
                  <a:gd name="T28" fmla="*/ 106 w 266"/>
                  <a:gd name="T29" fmla="*/ 283 h 497"/>
                  <a:gd name="T30" fmla="*/ 106 w 266"/>
                  <a:gd name="T31" fmla="*/ 98 h 497"/>
                  <a:gd name="T32" fmla="*/ 159 w 266"/>
                  <a:gd name="T33" fmla="*/ 98 h 497"/>
                  <a:gd name="T34" fmla="*/ 159 w 266"/>
                  <a:gd name="T35" fmla="*/ 283 h 497"/>
                  <a:gd name="T36" fmla="*/ 212 w 266"/>
                  <a:gd name="T37" fmla="*/ 364 h 497"/>
                  <a:gd name="T38" fmla="*/ 132 w 266"/>
                  <a:gd name="T39" fmla="*/ 45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497">
                    <a:moveTo>
                      <a:pt x="194" y="248"/>
                    </a:moveTo>
                    <a:lnTo>
                      <a:pt x="194" y="248"/>
                    </a:lnTo>
                    <a:cubicBezTo>
                      <a:pt x="194" y="26"/>
                      <a:pt x="194" y="26"/>
                      <a:pt x="194" y="26"/>
                    </a:cubicBezTo>
                    <a:cubicBezTo>
                      <a:pt x="194" y="17"/>
                      <a:pt x="185" y="0"/>
                      <a:pt x="168" y="0"/>
                    </a:cubicBezTo>
                    <a:cubicBezTo>
                      <a:pt x="88" y="0"/>
                      <a:pt x="88" y="0"/>
                      <a:pt x="88" y="0"/>
                    </a:cubicBezTo>
                    <a:cubicBezTo>
                      <a:pt x="71" y="0"/>
                      <a:pt x="71" y="17"/>
                      <a:pt x="71" y="26"/>
                    </a:cubicBezTo>
                    <a:cubicBezTo>
                      <a:pt x="71" y="248"/>
                      <a:pt x="71" y="248"/>
                      <a:pt x="71" y="248"/>
                    </a:cubicBezTo>
                    <a:cubicBezTo>
                      <a:pt x="26" y="266"/>
                      <a:pt x="0" y="310"/>
                      <a:pt x="0" y="364"/>
                    </a:cubicBezTo>
                    <a:cubicBezTo>
                      <a:pt x="0" y="443"/>
                      <a:pt x="62" y="496"/>
                      <a:pt x="132" y="496"/>
                    </a:cubicBezTo>
                    <a:cubicBezTo>
                      <a:pt x="204" y="496"/>
                      <a:pt x="265" y="443"/>
                      <a:pt x="265" y="364"/>
                    </a:cubicBezTo>
                    <a:cubicBezTo>
                      <a:pt x="265" y="310"/>
                      <a:pt x="239" y="266"/>
                      <a:pt x="194" y="248"/>
                    </a:cubicBezTo>
                    <a:close/>
                    <a:moveTo>
                      <a:pt x="132" y="452"/>
                    </a:moveTo>
                    <a:lnTo>
                      <a:pt x="132" y="452"/>
                    </a:lnTo>
                    <a:cubicBezTo>
                      <a:pt x="88" y="452"/>
                      <a:pt x="44" y="408"/>
                      <a:pt x="44" y="364"/>
                    </a:cubicBezTo>
                    <a:cubicBezTo>
                      <a:pt x="44" y="328"/>
                      <a:pt x="71" y="292"/>
                      <a:pt x="106" y="283"/>
                    </a:cubicBezTo>
                    <a:cubicBezTo>
                      <a:pt x="106" y="98"/>
                      <a:pt x="106" y="98"/>
                      <a:pt x="106" y="98"/>
                    </a:cubicBezTo>
                    <a:cubicBezTo>
                      <a:pt x="159" y="98"/>
                      <a:pt x="159" y="98"/>
                      <a:pt x="159" y="98"/>
                    </a:cubicBezTo>
                    <a:cubicBezTo>
                      <a:pt x="159" y="283"/>
                      <a:pt x="159" y="283"/>
                      <a:pt x="159" y="283"/>
                    </a:cubicBezTo>
                    <a:cubicBezTo>
                      <a:pt x="194" y="292"/>
                      <a:pt x="212" y="328"/>
                      <a:pt x="212" y="364"/>
                    </a:cubicBezTo>
                    <a:cubicBezTo>
                      <a:pt x="212" y="408"/>
                      <a:pt x="177" y="452"/>
                      <a:pt x="132" y="45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66" name="Freeform 168"/>
              <p:cNvSpPr>
                <a:spLocks noChangeArrowheads="1"/>
              </p:cNvSpPr>
              <p:nvPr/>
            </p:nvSpPr>
            <p:spPr bwMode="auto">
              <a:xfrm>
                <a:off x="10924701" y="3975749"/>
                <a:ext cx="245558" cy="210313"/>
              </a:xfrm>
              <a:custGeom>
                <a:avLst/>
                <a:gdLst>
                  <a:gd name="T0" fmla="*/ 17 w 497"/>
                  <a:gd name="T1" fmla="*/ 247 h 426"/>
                  <a:gd name="T2" fmla="*/ 17 w 497"/>
                  <a:gd name="T3" fmla="*/ 247 h 426"/>
                  <a:gd name="T4" fmla="*/ 53 w 497"/>
                  <a:gd name="T5" fmla="*/ 256 h 426"/>
                  <a:gd name="T6" fmla="*/ 80 w 497"/>
                  <a:gd name="T7" fmla="*/ 212 h 426"/>
                  <a:gd name="T8" fmla="*/ 26 w 497"/>
                  <a:gd name="T9" fmla="*/ 203 h 426"/>
                  <a:gd name="T10" fmla="*/ 0 w 497"/>
                  <a:gd name="T11" fmla="*/ 221 h 426"/>
                  <a:gd name="T12" fmla="*/ 17 w 497"/>
                  <a:gd name="T13" fmla="*/ 247 h 426"/>
                  <a:gd name="T14" fmla="*/ 460 w 497"/>
                  <a:gd name="T15" fmla="*/ 256 h 426"/>
                  <a:gd name="T16" fmla="*/ 460 w 497"/>
                  <a:gd name="T17" fmla="*/ 256 h 426"/>
                  <a:gd name="T18" fmla="*/ 345 w 497"/>
                  <a:gd name="T19" fmla="*/ 354 h 426"/>
                  <a:gd name="T20" fmla="*/ 221 w 497"/>
                  <a:gd name="T21" fmla="*/ 256 h 426"/>
                  <a:gd name="T22" fmla="*/ 212 w 497"/>
                  <a:gd name="T23" fmla="*/ 247 h 426"/>
                  <a:gd name="T24" fmla="*/ 194 w 497"/>
                  <a:gd name="T25" fmla="*/ 247 h 426"/>
                  <a:gd name="T26" fmla="*/ 168 w 497"/>
                  <a:gd name="T27" fmla="*/ 283 h 426"/>
                  <a:gd name="T28" fmla="*/ 194 w 497"/>
                  <a:gd name="T29" fmla="*/ 292 h 426"/>
                  <a:gd name="T30" fmla="*/ 337 w 497"/>
                  <a:gd name="T31" fmla="*/ 398 h 426"/>
                  <a:gd name="T32" fmla="*/ 345 w 497"/>
                  <a:gd name="T33" fmla="*/ 407 h 426"/>
                  <a:gd name="T34" fmla="*/ 363 w 497"/>
                  <a:gd name="T35" fmla="*/ 398 h 426"/>
                  <a:gd name="T36" fmla="*/ 487 w 497"/>
                  <a:gd name="T37" fmla="*/ 292 h 426"/>
                  <a:gd name="T38" fmla="*/ 487 w 497"/>
                  <a:gd name="T39" fmla="*/ 256 h 426"/>
                  <a:gd name="T40" fmla="*/ 460 w 497"/>
                  <a:gd name="T41" fmla="*/ 256 h 426"/>
                  <a:gd name="T42" fmla="*/ 212 w 497"/>
                  <a:gd name="T43" fmla="*/ 141 h 426"/>
                  <a:gd name="T44" fmla="*/ 212 w 497"/>
                  <a:gd name="T45" fmla="*/ 141 h 426"/>
                  <a:gd name="T46" fmla="*/ 337 w 497"/>
                  <a:gd name="T47" fmla="*/ 221 h 426"/>
                  <a:gd name="T48" fmla="*/ 372 w 497"/>
                  <a:gd name="T49" fmla="*/ 212 h 426"/>
                  <a:gd name="T50" fmla="*/ 496 w 497"/>
                  <a:gd name="T51" fmla="*/ 35 h 426"/>
                  <a:gd name="T52" fmla="*/ 487 w 497"/>
                  <a:gd name="T53" fmla="*/ 9 h 426"/>
                  <a:gd name="T54" fmla="*/ 452 w 497"/>
                  <a:gd name="T55" fmla="*/ 9 h 426"/>
                  <a:gd name="T56" fmla="*/ 345 w 497"/>
                  <a:gd name="T57" fmla="*/ 177 h 426"/>
                  <a:gd name="T58" fmla="*/ 221 w 497"/>
                  <a:gd name="T59" fmla="*/ 97 h 426"/>
                  <a:gd name="T60" fmla="*/ 203 w 497"/>
                  <a:gd name="T61" fmla="*/ 88 h 426"/>
                  <a:gd name="T62" fmla="*/ 186 w 497"/>
                  <a:gd name="T63" fmla="*/ 106 h 426"/>
                  <a:gd name="T64" fmla="*/ 0 w 497"/>
                  <a:gd name="T65" fmla="*/ 390 h 426"/>
                  <a:gd name="T66" fmla="*/ 9 w 497"/>
                  <a:gd name="T67" fmla="*/ 425 h 426"/>
                  <a:gd name="T68" fmla="*/ 26 w 497"/>
                  <a:gd name="T69" fmla="*/ 425 h 426"/>
                  <a:gd name="T70" fmla="*/ 44 w 497"/>
                  <a:gd name="T71" fmla="*/ 416 h 426"/>
                  <a:gd name="T72" fmla="*/ 212 w 497"/>
                  <a:gd name="T73" fmla="*/ 14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8" name="组合 7"/>
            <p:cNvGrpSpPr/>
            <p:nvPr/>
          </p:nvGrpSpPr>
          <p:grpSpPr>
            <a:xfrm>
              <a:off x="1828506" y="2769642"/>
              <a:ext cx="8993410" cy="280733"/>
              <a:chOff x="2176849" y="1956842"/>
              <a:chExt cx="8993410" cy="280733"/>
            </a:xfrm>
            <a:grpFill/>
          </p:grpSpPr>
          <p:sp>
            <p:nvSpPr>
              <p:cNvPr id="29" name="Freeform 1"/>
              <p:cNvSpPr>
                <a:spLocks noChangeArrowheads="1"/>
              </p:cNvSpPr>
              <p:nvPr/>
            </p:nvSpPr>
            <p:spPr bwMode="auto">
              <a:xfrm>
                <a:off x="8057173" y="2020048"/>
                <a:ext cx="219481" cy="175622"/>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0" name="Freeform 2"/>
              <p:cNvSpPr>
                <a:spLocks noChangeArrowheads="1"/>
              </p:cNvSpPr>
              <p:nvPr/>
            </p:nvSpPr>
            <p:spPr bwMode="auto">
              <a:xfrm>
                <a:off x="4193457" y="2011376"/>
                <a:ext cx="121693" cy="197304"/>
              </a:xfrm>
              <a:custGeom>
                <a:avLst/>
                <a:gdLst>
                  <a:gd name="T0" fmla="*/ 125 w 249"/>
                  <a:gd name="T1" fmla="*/ 0 h 400"/>
                  <a:gd name="T2" fmla="*/ 125 w 249"/>
                  <a:gd name="T3" fmla="*/ 0 h 400"/>
                  <a:gd name="T4" fmla="*/ 0 w 249"/>
                  <a:gd name="T5" fmla="*/ 125 h 400"/>
                  <a:gd name="T6" fmla="*/ 125 w 249"/>
                  <a:gd name="T7" fmla="*/ 399 h 400"/>
                  <a:gd name="T8" fmla="*/ 248 w 249"/>
                  <a:gd name="T9" fmla="*/ 125 h 400"/>
                  <a:gd name="T10" fmla="*/ 125 w 249"/>
                  <a:gd name="T11" fmla="*/ 0 h 400"/>
                  <a:gd name="T12" fmla="*/ 125 w 249"/>
                  <a:gd name="T13" fmla="*/ 196 h 400"/>
                  <a:gd name="T14" fmla="*/ 125 w 249"/>
                  <a:gd name="T15" fmla="*/ 196 h 400"/>
                  <a:gd name="T16" fmla="*/ 53 w 249"/>
                  <a:gd name="T17" fmla="*/ 125 h 400"/>
                  <a:gd name="T18" fmla="*/ 125 w 249"/>
                  <a:gd name="T19" fmla="*/ 54 h 400"/>
                  <a:gd name="T20" fmla="*/ 195 w 249"/>
                  <a:gd name="T21" fmla="*/ 125 h 400"/>
                  <a:gd name="T22" fmla="*/ 125 w 249"/>
                  <a:gd name="T23"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1" name="Freeform 3"/>
              <p:cNvSpPr>
                <a:spLocks noChangeArrowheads="1"/>
              </p:cNvSpPr>
              <p:nvPr/>
            </p:nvSpPr>
            <p:spPr bwMode="auto">
              <a:xfrm>
                <a:off x="4621552" y="2011376"/>
                <a:ext cx="245556" cy="197304"/>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2" name="Freeform 4"/>
              <p:cNvSpPr>
                <a:spLocks noChangeArrowheads="1"/>
              </p:cNvSpPr>
              <p:nvPr/>
            </p:nvSpPr>
            <p:spPr bwMode="auto">
              <a:xfrm>
                <a:off x="3154731" y="2011376"/>
                <a:ext cx="245558" cy="192967"/>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391">
                    <a:moveTo>
                      <a:pt x="372" y="337"/>
                    </a:moveTo>
                    <a:lnTo>
                      <a:pt x="372" y="337"/>
                    </a:lnTo>
                    <a:cubicBezTo>
                      <a:pt x="53" y="337"/>
                      <a:pt x="53" y="337"/>
                      <a:pt x="53" y="337"/>
                    </a:cubicBezTo>
                    <a:cubicBezTo>
                      <a:pt x="53" y="116"/>
                      <a:pt x="53" y="116"/>
                      <a:pt x="53" y="116"/>
                    </a:cubicBezTo>
                    <a:cubicBezTo>
                      <a:pt x="116" y="116"/>
                      <a:pt x="116" y="116"/>
                      <a:pt x="116" y="116"/>
                    </a:cubicBezTo>
                    <a:cubicBezTo>
                      <a:pt x="116" y="116"/>
                      <a:pt x="133" y="98"/>
                      <a:pt x="169" y="71"/>
                    </a:cubicBezTo>
                    <a:cubicBezTo>
                      <a:pt x="27" y="71"/>
                      <a:pt x="27" y="71"/>
                      <a:pt x="27" y="71"/>
                    </a:cubicBezTo>
                    <a:cubicBezTo>
                      <a:pt x="9" y="71"/>
                      <a:pt x="0" y="80"/>
                      <a:pt x="0" y="89"/>
                    </a:cubicBezTo>
                    <a:cubicBezTo>
                      <a:pt x="0" y="363"/>
                      <a:pt x="0" y="363"/>
                      <a:pt x="0" y="363"/>
                    </a:cubicBezTo>
                    <a:cubicBezTo>
                      <a:pt x="0" y="382"/>
                      <a:pt x="9" y="390"/>
                      <a:pt x="27" y="390"/>
                    </a:cubicBezTo>
                    <a:cubicBezTo>
                      <a:pt x="399" y="390"/>
                      <a:pt x="399" y="390"/>
                      <a:pt x="399" y="390"/>
                    </a:cubicBezTo>
                    <a:cubicBezTo>
                      <a:pt x="408" y="390"/>
                      <a:pt x="426" y="382"/>
                      <a:pt x="426" y="363"/>
                    </a:cubicBezTo>
                    <a:cubicBezTo>
                      <a:pt x="426" y="275"/>
                      <a:pt x="426" y="275"/>
                      <a:pt x="426" y="275"/>
                    </a:cubicBezTo>
                    <a:cubicBezTo>
                      <a:pt x="372" y="310"/>
                      <a:pt x="372" y="310"/>
                      <a:pt x="372" y="310"/>
                    </a:cubicBezTo>
                    <a:lnTo>
                      <a:pt x="372" y="337"/>
                    </a:lnTo>
                    <a:close/>
                    <a:moveTo>
                      <a:pt x="328" y="169"/>
                    </a:moveTo>
                    <a:lnTo>
                      <a:pt x="328" y="169"/>
                    </a:lnTo>
                    <a:cubicBezTo>
                      <a:pt x="328" y="257"/>
                      <a:pt x="328" y="257"/>
                      <a:pt x="328" y="257"/>
                    </a:cubicBezTo>
                    <a:cubicBezTo>
                      <a:pt x="497" y="125"/>
                      <a:pt x="497" y="125"/>
                      <a:pt x="497" y="125"/>
                    </a:cubicBezTo>
                    <a:cubicBezTo>
                      <a:pt x="328" y="0"/>
                      <a:pt x="328" y="0"/>
                      <a:pt x="328" y="0"/>
                    </a:cubicBezTo>
                    <a:cubicBezTo>
                      <a:pt x="328" y="80"/>
                      <a:pt x="328" y="80"/>
                      <a:pt x="328" y="80"/>
                    </a:cubicBezTo>
                    <a:cubicBezTo>
                      <a:pt x="133" y="80"/>
                      <a:pt x="133" y="275"/>
                      <a:pt x="133" y="275"/>
                    </a:cubicBezTo>
                    <a:cubicBezTo>
                      <a:pt x="186" y="187"/>
                      <a:pt x="222" y="169"/>
                      <a:pt x="328" y="169"/>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3" name="Freeform 5"/>
              <p:cNvSpPr>
                <a:spLocks noChangeArrowheads="1"/>
              </p:cNvSpPr>
              <p:nvPr/>
            </p:nvSpPr>
            <p:spPr bwMode="auto">
              <a:xfrm>
                <a:off x="5114838" y="1989693"/>
                <a:ext cx="236865" cy="236332"/>
              </a:xfrm>
              <a:custGeom>
                <a:avLst/>
                <a:gdLst>
                  <a:gd name="T0" fmla="*/ 239 w 480"/>
                  <a:gd name="T1" fmla="*/ 0 h 480"/>
                  <a:gd name="T2" fmla="*/ 239 w 480"/>
                  <a:gd name="T3" fmla="*/ 0 h 480"/>
                  <a:gd name="T4" fmla="*/ 0 w 480"/>
                  <a:gd name="T5" fmla="*/ 248 h 480"/>
                  <a:gd name="T6" fmla="*/ 239 w 480"/>
                  <a:gd name="T7" fmla="*/ 479 h 480"/>
                  <a:gd name="T8" fmla="*/ 479 w 480"/>
                  <a:gd name="T9" fmla="*/ 240 h 480"/>
                  <a:gd name="T10" fmla="*/ 239 w 480"/>
                  <a:gd name="T11" fmla="*/ 0 h 480"/>
                  <a:gd name="T12" fmla="*/ 239 w 480"/>
                  <a:gd name="T13" fmla="*/ 426 h 480"/>
                  <a:gd name="T14" fmla="*/ 239 w 480"/>
                  <a:gd name="T15" fmla="*/ 426 h 480"/>
                  <a:gd name="T16" fmla="*/ 53 w 480"/>
                  <a:gd name="T17" fmla="*/ 248 h 480"/>
                  <a:gd name="T18" fmla="*/ 239 w 480"/>
                  <a:gd name="T19" fmla="*/ 53 h 480"/>
                  <a:gd name="T20" fmla="*/ 426 w 480"/>
                  <a:gd name="T21" fmla="*/ 240 h 480"/>
                  <a:gd name="T22" fmla="*/ 239 w 480"/>
                  <a:gd name="T23" fmla="*/ 426 h 480"/>
                  <a:gd name="T24" fmla="*/ 123 w 480"/>
                  <a:gd name="T25" fmla="*/ 354 h 480"/>
                  <a:gd name="T26" fmla="*/ 123 w 480"/>
                  <a:gd name="T27" fmla="*/ 354 h 480"/>
                  <a:gd name="T28" fmla="*/ 283 w 480"/>
                  <a:gd name="T29" fmla="*/ 293 h 480"/>
                  <a:gd name="T30" fmla="*/ 354 w 480"/>
                  <a:gd name="T31" fmla="*/ 124 h 480"/>
                  <a:gd name="T32" fmla="*/ 186 w 480"/>
                  <a:gd name="T33" fmla="*/ 195 h 480"/>
                  <a:gd name="T34" fmla="*/ 123 w 480"/>
                  <a:gd name="T35" fmla="*/ 354 h 480"/>
                  <a:gd name="T36" fmla="*/ 213 w 480"/>
                  <a:gd name="T37" fmla="*/ 213 h 480"/>
                  <a:gd name="T38" fmla="*/ 213 w 480"/>
                  <a:gd name="T39" fmla="*/ 213 h 480"/>
                  <a:gd name="T40" fmla="*/ 310 w 480"/>
                  <a:gd name="T41" fmla="*/ 169 h 480"/>
                  <a:gd name="T42" fmla="*/ 266 w 480"/>
                  <a:gd name="T43" fmla="*/ 266 h 480"/>
                  <a:gd name="T44" fmla="*/ 213 w 480"/>
                  <a:gd name="T45" fmla="*/ 266 h 480"/>
                  <a:gd name="T46" fmla="*/ 213 w 480"/>
                  <a:gd name="T47" fmla="*/ 21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4" name="Freeform 6"/>
              <p:cNvSpPr>
                <a:spLocks noChangeArrowheads="1"/>
              </p:cNvSpPr>
              <p:nvPr/>
            </p:nvSpPr>
            <p:spPr bwMode="auto">
              <a:xfrm>
                <a:off x="5616818" y="1998366"/>
                <a:ext cx="219479" cy="214649"/>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5" name="Freeform 7"/>
              <p:cNvSpPr>
                <a:spLocks noChangeArrowheads="1"/>
              </p:cNvSpPr>
              <p:nvPr/>
            </p:nvSpPr>
            <p:spPr bwMode="auto">
              <a:xfrm>
                <a:off x="7092331" y="1998366"/>
                <a:ext cx="191230" cy="218986"/>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6" name="Freeform 8"/>
              <p:cNvSpPr>
                <a:spLocks noChangeArrowheads="1"/>
              </p:cNvSpPr>
              <p:nvPr/>
            </p:nvSpPr>
            <p:spPr bwMode="auto">
              <a:xfrm>
                <a:off x="2176849" y="1998366"/>
                <a:ext cx="245558" cy="218986"/>
              </a:xfrm>
              <a:custGeom>
                <a:avLst/>
                <a:gdLst>
                  <a:gd name="T0" fmla="*/ 310 w 497"/>
                  <a:gd name="T1" fmla="*/ 336 h 444"/>
                  <a:gd name="T2" fmla="*/ 310 w 497"/>
                  <a:gd name="T3" fmla="*/ 336 h 444"/>
                  <a:gd name="T4" fmla="*/ 221 w 497"/>
                  <a:gd name="T5" fmla="*/ 257 h 444"/>
                  <a:gd name="T6" fmla="*/ 248 w 497"/>
                  <a:gd name="T7" fmla="*/ 195 h 444"/>
                  <a:gd name="T8" fmla="*/ 274 w 497"/>
                  <a:gd name="T9" fmla="*/ 151 h 444"/>
                  <a:gd name="T10" fmla="*/ 266 w 497"/>
                  <a:gd name="T11" fmla="*/ 133 h 444"/>
                  <a:gd name="T12" fmla="*/ 274 w 497"/>
                  <a:gd name="T13" fmla="*/ 89 h 444"/>
                  <a:gd name="T14" fmla="*/ 177 w 497"/>
                  <a:gd name="T15" fmla="*/ 0 h 444"/>
                  <a:gd name="T16" fmla="*/ 70 w 497"/>
                  <a:gd name="T17" fmla="*/ 89 h 444"/>
                  <a:gd name="T18" fmla="*/ 79 w 497"/>
                  <a:gd name="T19" fmla="*/ 133 h 444"/>
                  <a:gd name="T20" fmla="*/ 70 w 497"/>
                  <a:gd name="T21" fmla="*/ 151 h 444"/>
                  <a:gd name="T22" fmla="*/ 97 w 497"/>
                  <a:gd name="T23" fmla="*/ 195 h 444"/>
                  <a:gd name="T24" fmla="*/ 123 w 497"/>
                  <a:gd name="T25" fmla="*/ 257 h 444"/>
                  <a:gd name="T26" fmla="*/ 35 w 497"/>
                  <a:gd name="T27" fmla="*/ 336 h 444"/>
                  <a:gd name="T28" fmla="*/ 0 w 497"/>
                  <a:gd name="T29" fmla="*/ 345 h 444"/>
                  <a:gd name="T30" fmla="*/ 0 w 497"/>
                  <a:gd name="T31" fmla="*/ 443 h 444"/>
                  <a:gd name="T32" fmla="*/ 398 w 497"/>
                  <a:gd name="T33" fmla="*/ 443 h 444"/>
                  <a:gd name="T34" fmla="*/ 398 w 497"/>
                  <a:gd name="T35" fmla="*/ 399 h 444"/>
                  <a:gd name="T36" fmla="*/ 310 w 497"/>
                  <a:gd name="T37" fmla="*/ 336 h 444"/>
                  <a:gd name="T38" fmla="*/ 425 w 497"/>
                  <a:gd name="T39" fmla="*/ 195 h 444"/>
                  <a:gd name="T40" fmla="*/ 425 w 497"/>
                  <a:gd name="T41" fmla="*/ 195 h 444"/>
                  <a:gd name="T42" fmla="*/ 425 w 497"/>
                  <a:gd name="T43" fmla="*/ 124 h 444"/>
                  <a:gd name="T44" fmla="*/ 372 w 497"/>
                  <a:gd name="T45" fmla="*/ 124 h 444"/>
                  <a:gd name="T46" fmla="*/ 372 w 497"/>
                  <a:gd name="T47" fmla="*/ 195 h 444"/>
                  <a:gd name="T48" fmla="*/ 301 w 497"/>
                  <a:gd name="T49" fmla="*/ 195 h 444"/>
                  <a:gd name="T50" fmla="*/ 301 w 497"/>
                  <a:gd name="T51" fmla="*/ 248 h 444"/>
                  <a:gd name="T52" fmla="*/ 372 w 497"/>
                  <a:gd name="T53" fmla="*/ 248 h 444"/>
                  <a:gd name="T54" fmla="*/ 372 w 497"/>
                  <a:gd name="T55" fmla="*/ 319 h 444"/>
                  <a:gd name="T56" fmla="*/ 425 w 497"/>
                  <a:gd name="T57" fmla="*/ 319 h 444"/>
                  <a:gd name="T58" fmla="*/ 425 w 497"/>
                  <a:gd name="T59" fmla="*/ 248 h 444"/>
                  <a:gd name="T60" fmla="*/ 496 w 497"/>
                  <a:gd name="T61" fmla="*/ 248 h 444"/>
                  <a:gd name="T62" fmla="*/ 496 w 497"/>
                  <a:gd name="T63" fmla="*/ 195 h 444"/>
                  <a:gd name="T64" fmla="*/ 425 w 497"/>
                  <a:gd name="T65" fmla="*/ 19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44">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7" name="Freeform 9"/>
              <p:cNvSpPr>
                <a:spLocks noChangeArrowheads="1"/>
              </p:cNvSpPr>
              <p:nvPr/>
            </p:nvSpPr>
            <p:spPr bwMode="auto">
              <a:xfrm>
                <a:off x="6105758" y="2002703"/>
                <a:ext cx="210788" cy="210313"/>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8" name="Freeform 11"/>
              <p:cNvSpPr>
                <a:spLocks noChangeArrowheads="1"/>
              </p:cNvSpPr>
              <p:nvPr/>
            </p:nvSpPr>
            <p:spPr bwMode="auto">
              <a:xfrm>
                <a:off x="10031782" y="2031597"/>
                <a:ext cx="206441" cy="205978"/>
              </a:xfrm>
              <a:custGeom>
                <a:avLst/>
                <a:gdLst>
                  <a:gd name="T0" fmla="*/ 204 w 418"/>
                  <a:gd name="T1" fmla="*/ 0 h 417"/>
                  <a:gd name="T2" fmla="*/ 204 w 418"/>
                  <a:gd name="T3" fmla="*/ 0 h 417"/>
                  <a:gd name="T4" fmla="*/ 0 w 418"/>
                  <a:gd name="T5" fmla="*/ 204 h 417"/>
                  <a:gd name="T6" fmla="*/ 204 w 418"/>
                  <a:gd name="T7" fmla="*/ 416 h 417"/>
                  <a:gd name="T8" fmla="*/ 417 w 418"/>
                  <a:gd name="T9" fmla="*/ 204 h 417"/>
                  <a:gd name="T10" fmla="*/ 204 w 418"/>
                  <a:gd name="T11" fmla="*/ 0 h 417"/>
                  <a:gd name="T12" fmla="*/ 328 w 418"/>
                  <a:gd name="T13" fmla="*/ 177 h 417"/>
                  <a:gd name="T14" fmla="*/ 328 w 418"/>
                  <a:gd name="T15" fmla="*/ 177 h 417"/>
                  <a:gd name="T16" fmla="*/ 328 w 418"/>
                  <a:gd name="T17" fmla="*/ 230 h 417"/>
                  <a:gd name="T18" fmla="*/ 80 w 418"/>
                  <a:gd name="T19" fmla="*/ 230 h 417"/>
                  <a:gd name="T20" fmla="*/ 80 w 418"/>
                  <a:gd name="T21" fmla="*/ 177 h 417"/>
                  <a:gd name="T22" fmla="*/ 328 w 418"/>
                  <a:gd name="T23" fmla="*/ 17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417">
                    <a:moveTo>
                      <a:pt x="204" y="0"/>
                    </a:moveTo>
                    <a:lnTo>
                      <a:pt x="204" y="0"/>
                    </a:lnTo>
                    <a:cubicBezTo>
                      <a:pt x="89" y="0"/>
                      <a:pt x="0" y="88"/>
                      <a:pt x="0" y="204"/>
                    </a:cubicBezTo>
                    <a:cubicBezTo>
                      <a:pt x="0" y="319"/>
                      <a:pt x="89" y="416"/>
                      <a:pt x="204" y="416"/>
                    </a:cubicBezTo>
                    <a:cubicBezTo>
                      <a:pt x="319" y="416"/>
                      <a:pt x="417" y="319"/>
                      <a:pt x="417" y="204"/>
                    </a:cubicBezTo>
                    <a:cubicBezTo>
                      <a:pt x="417" y="88"/>
                      <a:pt x="319" y="0"/>
                      <a:pt x="204" y="0"/>
                    </a:cubicBezTo>
                    <a:close/>
                    <a:moveTo>
                      <a:pt x="328" y="177"/>
                    </a:moveTo>
                    <a:lnTo>
                      <a:pt x="328" y="177"/>
                    </a:lnTo>
                    <a:cubicBezTo>
                      <a:pt x="328" y="230"/>
                      <a:pt x="328" y="230"/>
                      <a:pt x="328" y="230"/>
                    </a:cubicBezTo>
                    <a:cubicBezTo>
                      <a:pt x="80" y="230"/>
                      <a:pt x="80" y="230"/>
                      <a:pt x="80" y="230"/>
                    </a:cubicBezTo>
                    <a:cubicBezTo>
                      <a:pt x="80" y="177"/>
                      <a:pt x="80" y="177"/>
                      <a:pt x="80" y="177"/>
                    </a:cubicBezTo>
                    <a:lnTo>
                      <a:pt x="328" y="177"/>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39" name="Freeform 13"/>
              <p:cNvSpPr>
                <a:spLocks noChangeArrowheads="1"/>
              </p:cNvSpPr>
              <p:nvPr/>
            </p:nvSpPr>
            <p:spPr bwMode="auto">
              <a:xfrm>
                <a:off x="3671863" y="1956842"/>
                <a:ext cx="115173" cy="245004"/>
              </a:xfrm>
              <a:custGeom>
                <a:avLst/>
                <a:gdLst>
                  <a:gd name="T0" fmla="*/ 178 w 232"/>
                  <a:gd name="T1" fmla="*/ 0 h 498"/>
                  <a:gd name="T2" fmla="*/ 178 w 232"/>
                  <a:gd name="T3" fmla="*/ 0 h 498"/>
                  <a:gd name="T4" fmla="*/ 222 w 232"/>
                  <a:gd name="T5" fmla="*/ 53 h 498"/>
                  <a:gd name="T6" fmla="*/ 160 w 232"/>
                  <a:gd name="T7" fmla="*/ 115 h 498"/>
                  <a:gd name="T8" fmla="*/ 107 w 232"/>
                  <a:gd name="T9" fmla="*/ 62 h 498"/>
                  <a:gd name="T10" fmla="*/ 178 w 232"/>
                  <a:gd name="T11" fmla="*/ 0 h 498"/>
                  <a:gd name="T12" fmla="*/ 72 w 232"/>
                  <a:gd name="T13" fmla="*/ 497 h 498"/>
                  <a:gd name="T14" fmla="*/ 72 w 232"/>
                  <a:gd name="T15" fmla="*/ 497 h 498"/>
                  <a:gd name="T16" fmla="*/ 45 w 232"/>
                  <a:gd name="T17" fmla="*/ 407 h 498"/>
                  <a:gd name="T18" fmla="*/ 81 w 232"/>
                  <a:gd name="T19" fmla="*/ 284 h 498"/>
                  <a:gd name="T20" fmla="*/ 81 w 232"/>
                  <a:gd name="T21" fmla="*/ 257 h 498"/>
                  <a:gd name="T22" fmla="*/ 19 w 232"/>
                  <a:gd name="T23" fmla="*/ 284 h 498"/>
                  <a:gd name="T24" fmla="*/ 0 w 232"/>
                  <a:gd name="T25" fmla="*/ 266 h 498"/>
                  <a:gd name="T26" fmla="*/ 169 w 232"/>
                  <a:gd name="T27" fmla="*/ 178 h 498"/>
                  <a:gd name="T28" fmla="*/ 187 w 232"/>
                  <a:gd name="T29" fmla="*/ 257 h 498"/>
                  <a:gd name="T30" fmla="*/ 151 w 232"/>
                  <a:gd name="T31" fmla="*/ 390 h 498"/>
                  <a:gd name="T32" fmla="*/ 160 w 232"/>
                  <a:gd name="T33" fmla="*/ 425 h 498"/>
                  <a:gd name="T34" fmla="*/ 213 w 232"/>
                  <a:gd name="T35" fmla="*/ 390 h 498"/>
                  <a:gd name="T36" fmla="*/ 231 w 232"/>
                  <a:gd name="T37" fmla="*/ 407 h 498"/>
                  <a:gd name="T38" fmla="*/ 72 w 232"/>
                  <a:gd name="T39"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98">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0" name="Freeform 35"/>
              <p:cNvSpPr>
                <a:spLocks noChangeArrowheads="1"/>
              </p:cNvSpPr>
              <p:nvPr/>
            </p:nvSpPr>
            <p:spPr bwMode="auto">
              <a:xfrm>
                <a:off x="10505300" y="2022924"/>
                <a:ext cx="176019" cy="205978"/>
              </a:xfrm>
              <a:custGeom>
                <a:avLst/>
                <a:gdLst>
                  <a:gd name="T0" fmla="*/ 319 w 355"/>
                  <a:gd name="T1" fmla="*/ 141 h 417"/>
                  <a:gd name="T2" fmla="*/ 319 w 355"/>
                  <a:gd name="T3" fmla="*/ 141 h 417"/>
                  <a:gd name="T4" fmla="*/ 274 w 355"/>
                  <a:gd name="T5" fmla="*/ 141 h 417"/>
                  <a:gd name="T6" fmla="*/ 274 w 355"/>
                  <a:gd name="T7" fmla="*/ 106 h 417"/>
                  <a:gd name="T8" fmla="*/ 176 w 355"/>
                  <a:gd name="T9" fmla="*/ 0 h 417"/>
                  <a:gd name="T10" fmla="*/ 79 w 355"/>
                  <a:gd name="T11" fmla="*/ 106 h 417"/>
                  <a:gd name="T12" fmla="*/ 79 w 355"/>
                  <a:gd name="T13" fmla="*/ 141 h 417"/>
                  <a:gd name="T14" fmla="*/ 25 w 355"/>
                  <a:gd name="T15" fmla="*/ 141 h 417"/>
                  <a:gd name="T16" fmla="*/ 0 w 355"/>
                  <a:gd name="T17" fmla="*/ 177 h 417"/>
                  <a:gd name="T18" fmla="*/ 0 w 355"/>
                  <a:gd name="T19" fmla="*/ 372 h 417"/>
                  <a:gd name="T20" fmla="*/ 25 w 355"/>
                  <a:gd name="T21" fmla="*/ 398 h 417"/>
                  <a:gd name="T22" fmla="*/ 53 w 355"/>
                  <a:gd name="T23" fmla="*/ 407 h 417"/>
                  <a:gd name="T24" fmla="*/ 106 w 355"/>
                  <a:gd name="T25" fmla="*/ 416 h 417"/>
                  <a:gd name="T26" fmla="*/ 247 w 355"/>
                  <a:gd name="T27" fmla="*/ 416 h 417"/>
                  <a:gd name="T28" fmla="*/ 300 w 355"/>
                  <a:gd name="T29" fmla="*/ 407 h 417"/>
                  <a:gd name="T30" fmla="*/ 327 w 355"/>
                  <a:gd name="T31" fmla="*/ 398 h 417"/>
                  <a:gd name="T32" fmla="*/ 354 w 355"/>
                  <a:gd name="T33" fmla="*/ 372 h 417"/>
                  <a:gd name="T34" fmla="*/ 354 w 355"/>
                  <a:gd name="T35" fmla="*/ 177 h 417"/>
                  <a:gd name="T36" fmla="*/ 319 w 355"/>
                  <a:gd name="T37" fmla="*/ 141 h 417"/>
                  <a:gd name="T38" fmla="*/ 123 w 355"/>
                  <a:gd name="T39" fmla="*/ 97 h 417"/>
                  <a:gd name="T40" fmla="*/ 123 w 355"/>
                  <a:gd name="T41" fmla="*/ 97 h 417"/>
                  <a:gd name="T42" fmla="*/ 176 w 355"/>
                  <a:gd name="T43" fmla="*/ 44 h 417"/>
                  <a:gd name="T44" fmla="*/ 229 w 355"/>
                  <a:gd name="T45" fmla="*/ 97 h 417"/>
                  <a:gd name="T46" fmla="*/ 229 w 355"/>
                  <a:gd name="T47" fmla="*/ 141 h 417"/>
                  <a:gd name="T48" fmla="*/ 123 w 355"/>
                  <a:gd name="T49" fmla="*/ 141 h 417"/>
                  <a:gd name="T50" fmla="*/ 123 w 355"/>
                  <a:gd name="T51" fmla="*/ 9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5" h="417">
                    <a:moveTo>
                      <a:pt x="319" y="141"/>
                    </a:moveTo>
                    <a:lnTo>
                      <a:pt x="319" y="141"/>
                    </a:lnTo>
                    <a:cubicBezTo>
                      <a:pt x="274" y="141"/>
                      <a:pt x="274" y="141"/>
                      <a:pt x="274" y="141"/>
                    </a:cubicBezTo>
                    <a:cubicBezTo>
                      <a:pt x="274" y="106"/>
                      <a:pt x="274" y="106"/>
                      <a:pt x="274" y="106"/>
                    </a:cubicBezTo>
                    <a:cubicBezTo>
                      <a:pt x="274" y="35"/>
                      <a:pt x="238" y="0"/>
                      <a:pt x="176" y="0"/>
                    </a:cubicBezTo>
                    <a:cubicBezTo>
                      <a:pt x="106" y="0"/>
                      <a:pt x="79" y="35"/>
                      <a:pt x="79" y="106"/>
                    </a:cubicBezTo>
                    <a:cubicBezTo>
                      <a:pt x="79" y="141"/>
                      <a:pt x="79" y="141"/>
                      <a:pt x="79" y="141"/>
                    </a:cubicBezTo>
                    <a:cubicBezTo>
                      <a:pt x="25" y="141"/>
                      <a:pt x="25" y="141"/>
                      <a:pt x="25" y="141"/>
                    </a:cubicBezTo>
                    <a:cubicBezTo>
                      <a:pt x="17" y="141"/>
                      <a:pt x="0" y="159"/>
                      <a:pt x="0" y="177"/>
                    </a:cubicBezTo>
                    <a:cubicBezTo>
                      <a:pt x="0" y="372"/>
                      <a:pt x="0" y="372"/>
                      <a:pt x="0" y="372"/>
                    </a:cubicBezTo>
                    <a:cubicBezTo>
                      <a:pt x="0" y="381"/>
                      <a:pt x="17" y="398"/>
                      <a:pt x="25" y="398"/>
                    </a:cubicBezTo>
                    <a:cubicBezTo>
                      <a:pt x="53" y="407"/>
                      <a:pt x="53" y="407"/>
                      <a:pt x="53" y="407"/>
                    </a:cubicBezTo>
                    <a:cubicBezTo>
                      <a:pt x="70" y="416"/>
                      <a:pt x="88" y="416"/>
                      <a:pt x="106" y="416"/>
                    </a:cubicBezTo>
                    <a:cubicBezTo>
                      <a:pt x="247" y="416"/>
                      <a:pt x="247" y="416"/>
                      <a:pt x="247" y="416"/>
                    </a:cubicBezTo>
                    <a:cubicBezTo>
                      <a:pt x="265" y="416"/>
                      <a:pt x="283" y="416"/>
                      <a:pt x="300" y="407"/>
                    </a:cubicBezTo>
                    <a:cubicBezTo>
                      <a:pt x="327" y="398"/>
                      <a:pt x="327" y="398"/>
                      <a:pt x="327" y="398"/>
                    </a:cubicBezTo>
                    <a:cubicBezTo>
                      <a:pt x="336" y="398"/>
                      <a:pt x="354" y="381"/>
                      <a:pt x="354" y="372"/>
                    </a:cubicBezTo>
                    <a:cubicBezTo>
                      <a:pt x="354" y="177"/>
                      <a:pt x="354" y="177"/>
                      <a:pt x="354" y="177"/>
                    </a:cubicBezTo>
                    <a:cubicBezTo>
                      <a:pt x="354" y="159"/>
                      <a:pt x="336" y="141"/>
                      <a:pt x="319" y="141"/>
                    </a:cubicBezTo>
                    <a:close/>
                    <a:moveTo>
                      <a:pt x="123" y="97"/>
                    </a:moveTo>
                    <a:lnTo>
                      <a:pt x="123" y="97"/>
                    </a:lnTo>
                    <a:cubicBezTo>
                      <a:pt x="123" y="62"/>
                      <a:pt x="150" y="44"/>
                      <a:pt x="176" y="44"/>
                    </a:cubicBezTo>
                    <a:cubicBezTo>
                      <a:pt x="203" y="44"/>
                      <a:pt x="229" y="62"/>
                      <a:pt x="229" y="97"/>
                    </a:cubicBezTo>
                    <a:cubicBezTo>
                      <a:pt x="229" y="141"/>
                      <a:pt x="229" y="141"/>
                      <a:pt x="229" y="141"/>
                    </a:cubicBezTo>
                    <a:cubicBezTo>
                      <a:pt x="123" y="141"/>
                      <a:pt x="123" y="141"/>
                      <a:pt x="123" y="141"/>
                    </a:cubicBezTo>
                    <a:lnTo>
                      <a:pt x="123" y="97"/>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1" name="Freeform 44"/>
              <p:cNvSpPr>
                <a:spLocks noChangeArrowheads="1"/>
              </p:cNvSpPr>
              <p:nvPr/>
            </p:nvSpPr>
            <p:spPr bwMode="auto">
              <a:xfrm>
                <a:off x="10994241" y="2014251"/>
                <a:ext cx="176018" cy="223324"/>
              </a:xfrm>
              <a:custGeom>
                <a:avLst/>
                <a:gdLst>
                  <a:gd name="T0" fmla="*/ 319 w 355"/>
                  <a:gd name="T1" fmla="*/ 177 h 453"/>
                  <a:gd name="T2" fmla="*/ 319 w 355"/>
                  <a:gd name="T3" fmla="*/ 177 h 453"/>
                  <a:gd name="T4" fmla="*/ 275 w 355"/>
                  <a:gd name="T5" fmla="*/ 177 h 453"/>
                  <a:gd name="T6" fmla="*/ 275 w 355"/>
                  <a:gd name="T7" fmla="*/ 115 h 453"/>
                  <a:gd name="T8" fmla="*/ 177 w 355"/>
                  <a:gd name="T9" fmla="*/ 0 h 453"/>
                  <a:gd name="T10" fmla="*/ 79 w 355"/>
                  <a:gd name="T11" fmla="*/ 115 h 453"/>
                  <a:gd name="T12" fmla="*/ 79 w 355"/>
                  <a:gd name="T13" fmla="*/ 124 h 453"/>
                  <a:gd name="T14" fmla="*/ 124 w 355"/>
                  <a:gd name="T15" fmla="*/ 124 h 453"/>
                  <a:gd name="T16" fmla="*/ 124 w 355"/>
                  <a:gd name="T17" fmla="*/ 106 h 453"/>
                  <a:gd name="T18" fmla="*/ 177 w 355"/>
                  <a:gd name="T19" fmla="*/ 53 h 453"/>
                  <a:gd name="T20" fmla="*/ 230 w 355"/>
                  <a:gd name="T21" fmla="*/ 106 h 453"/>
                  <a:gd name="T22" fmla="*/ 230 w 355"/>
                  <a:gd name="T23" fmla="*/ 177 h 453"/>
                  <a:gd name="T24" fmla="*/ 26 w 355"/>
                  <a:gd name="T25" fmla="*/ 177 h 453"/>
                  <a:gd name="T26" fmla="*/ 0 w 355"/>
                  <a:gd name="T27" fmla="*/ 204 h 453"/>
                  <a:gd name="T28" fmla="*/ 0 w 355"/>
                  <a:gd name="T29" fmla="*/ 399 h 453"/>
                  <a:gd name="T30" fmla="*/ 26 w 355"/>
                  <a:gd name="T31" fmla="*/ 434 h 453"/>
                  <a:gd name="T32" fmla="*/ 53 w 355"/>
                  <a:gd name="T33" fmla="*/ 443 h 453"/>
                  <a:gd name="T34" fmla="*/ 106 w 355"/>
                  <a:gd name="T35" fmla="*/ 452 h 453"/>
                  <a:gd name="T36" fmla="*/ 248 w 355"/>
                  <a:gd name="T37" fmla="*/ 452 h 453"/>
                  <a:gd name="T38" fmla="*/ 301 w 355"/>
                  <a:gd name="T39" fmla="*/ 443 h 453"/>
                  <a:gd name="T40" fmla="*/ 328 w 355"/>
                  <a:gd name="T41" fmla="*/ 434 h 453"/>
                  <a:gd name="T42" fmla="*/ 354 w 355"/>
                  <a:gd name="T43" fmla="*/ 399 h 453"/>
                  <a:gd name="T44" fmla="*/ 354 w 355"/>
                  <a:gd name="T45" fmla="*/ 204 h 453"/>
                  <a:gd name="T46" fmla="*/ 319 w 355"/>
                  <a:gd name="T47" fmla="*/ 17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453">
                    <a:moveTo>
                      <a:pt x="319" y="177"/>
                    </a:moveTo>
                    <a:lnTo>
                      <a:pt x="319" y="177"/>
                    </a:lnTo>
                    <a:cubicBezTo>
                      <a:pt x="275" y="177"/>
                      <a:pt x="275" y="177"/>
                      <a:pt x="275" y="177"/>
                    </a:cubicBezTo>
                    <a:cubicBezTo>
                      <a:pt x="275" y="115"/>
                      <a:pt x="275" y="115"/>
                      <a:pt x="275" y="115"/>
                    </a:cubicBezTo>
                    <a:cubicBezTo>
                      <a:pt x="275" y="44"/>
                      <a:pt x="238" y="0"/>
                      <a:pt x="177" y="0"/>
                    </a:cubicBezTo>
                    <a:cubicBezTo>
                      <a:pt x="106" y="0"/>
                      <a:pt x="79" y="44"/>
                      <a:pt x="79" y="115"/>
                    </a:cubicBezTo>
                    <a:cubicBezTo>
                      <a:pt x="79" y="124"/>
                      <a:pt x="79" y="124"/>
                      <a:pt x="79" y="124"/>
                    </a:cubicBezTo>
                    <a:cubicBezTo>
                      <a:pt x="124" y="124"/>
                      <a:pt x="124" y="124"/>
                      <a:pt x="124" y="124"/>
                    </a:cubicBezTo>
                    <a:cubicBezTo>
                      <a:pt x="124" y="106"/>
                      <a:pt x="124" y="106"/>
                      <a:pt x="124" y="106"/>
                    </a:cubicBezTo>
                    <a:cubicBezTo>
                      <a:pt x="124" y="71"/>
                      <a:pt x="150" y="53"/>
                      <a:pt x="177" y="53"/>
                    </a:cubicBezTo>
                    <a:cubicBezTo>
                      <a:pt x="203" y="53"/>
                      <a:pt x="230" y="71"/>
                      <a:pt x="230" y="106"/>
                    </a:cubicBezTo>
                    <a:cubicBezTo>
                      <a:pt x="230" y="177"/>
                      <a:pt x="230" y="177"/>
                      <a:pt x="230" y="177"/>
                    </a:cubicBezTo>
                    <a:cubicBezTo>
                      <a:pt x="26" y="177"/>
                      <a:pt x="26" y="177"/>
                      <a:pt x="26" y="177"/>
                    </a:cubicBezTo>
                    <a:cubicBezTo>
                      <a:pt x="17" y="177"/>
                      <a:pt x="0" y="195"/>
                      <a:pt x="0" y="204"/>
                    </a:cubicBezTo>
                    <a:cubicBezTo>
                      <a:pt x="0" y="399"/>
                      <a:pt x="0" y="399"/>
                      <a:pt x="0" y="399"/>
                    </a:cubicBezTo>
                    <a:cubicBezTo>
                      <a:pt x="0" y="408"/>
                      <a:pt x="17" y="425"/>
                      <a:pt x="26" y="434"/>
                    </a:cubicBezTo>
                    <a:cubicBezTo>
                      <a:pt x="53" y="443"/>
                      <a:pt x="53" y="443"/>
                      <a:pt x="53" y="443"/>
                    </a:cubicBezTo>
                    <a:cubicBezTo>
                      <a:pt x="71" y="443"/>
                      <a:pt x="88" y="452"/>
                      <a:pt x="106" y="452"/>
                    </a:cubicBezTo>
                    <a:cubicBezTo>
                      <a:pt x="248" y="452"/>
                      <a:pt x="248" y="452"/>
                      <a:pt x="248" y="452"/>
                    </a:cubicBezTo>
                    <a:cubicBezTo>
                      <a:pt x="266" y="452"/>
                      <a:pt x="283" y="443"/>
                      <a:pt x="301" y="443"/>
                    </a:cubicBezTo>
                    <a:cubicBezTo>
                      <a:pt x="328" y="434"/>
                      <a:pt x="328" y="434"/>
                      <a:pt x="328" y="434"/>
                    </a:cubicBezTo>
                    <a:cubicBezTo>
                      <a:pt x="336" y="425"/>
                      <a:pt x="354" y="408"/>
                      <a:pt x="354" y="399"/>
                    </a:cubicBezTo>
                    <a:cubicBezTo>
                      <a:pt x="354" y="204"/>
                      <a:pt x="354" y="204"/>
                      <a:pt x="354" y="204"/>
                    </a:cubicBezTo>
                    <a:cubicBezTo>
                      <a:pt x="354" y="195"/>
                      <a:pt x="336" y="177"/>
                      <a:pt x="319" y="177"/>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2" name="Freeform 64"/>
              <p:cNvSpPr>
                <a:spLocks noChangeArrowheads="1"/>
              </p:cNvSpPr>
              <p:nvPr/>
            </p:nvSpPr>
            <p:spPr bwMode="auto">
              <a:xfrm>
                <a:off x="9035054" y="2002703"/>
                <a:ext cx="219481" cy="214649"/>
              </a:xfrm>
              <a:custGeom>
                <a:avLst/>
                <a:gdLst>
                  <a:gd name="T0" fmla="*/ 222 w 444"/>
                  <a:gd name="T1" fmla="*/ 0 h 435"/>
                  <a:gd name="T2" fmla="*/ 284 w 444"/>
                  <a:gd name="T3" fmla="*/ 160 h 435"/>
                  <a:gd name="T4" fmla="*/ 443 w 444"/>
                  <a:gd name="T5" fmla="*/ 160 h 435"/>
                  <a:gd name="T6" fmla="*/ 310 w 444"/>
                  <a:gd name="T7" fmla="*/ 257 h 435"/>
                  <a:gd name="T8" fmla="*/ 354 w 444"/>
                  <a:gd name="T9" fmla="*/ 434 h 435"/>
                  <a:gd name="T10" fmla="*/ 222 w 444"/>
                  <a:gd name="T11" fmla="*/ 327 h 435"/>
                  <a:gd name="T12" fmla="*/ 88 w 444"/>
                  <a:gd name="T13" fmla="*/ 434 h 435"/>
                  <a:gd name="T14" fmla="*/ 133 w 444"/>
                  <a:gd name="T15" fmla="*/ 257 h 435"/>
                  <a:gd name="T16" fmla="*/ 0 w 444"/>
                  <a:gd name="T17" fmla="*/ 160 h 435"/>
                  <a:gd name="T18" fmla="*/ 160 w 444"/>
                  <a:gd name="T19" fmla="*/ 160 h 435"/>
                  <a:gd name="T20" fmla="*/ 222 w 44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35">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3" name="Freeform 75"/>
              <p:cNvSpPr>
                <a:spLocks noChangeArrowheads="1"/>
              </p:cNvSpPr>
              <p:nvPr/>
            </p:nvSpPr>
            <p:spPr bwMode="auto">
              <a:xfrm>
                <a:off x="2665791" y="2011376"/>
                <a:ext cx="245556" cy="197304"/>
              </a:xfrm>
              <a:custGeom>
                <a:avLst/>
                <a:gdLst>
                  <a:gd name="T0" fmla="*/ 443 w 497"/>
                  <a:gd name="T1" fmla="*/ 0 h 400"/>
                  <a:gd name="T2" fmla="*/ 443 w 497"/>
                  <a:gd name="T3" fmla="*/ 0 h 400"/>
                  <a:gd name="T4" fmla="*/ 53 w 497"/>
                  <a:gd name="T5" fmla="*/ 0 h 400"/>
                  <a:gd name="T6" fmla="*/ 0 w 497"/>
                  <a:gd name="T7" fmla="*/ 44 h 400"/>
                  <a:gd name="T8" fmla="*/ 0 w 497"/>
                  <a:gd name="T9" fmla="*/ 346 h 400"/>
                  <a:gd name="T10" fmla="*/ 53 w 497"/>
                  <a:gd name="T11" fmla="*/ 399 h 400"/>
                  <a:gd name="T12" fmla="*/ 443 w 497"/>
                  <a:gd name="T13" fmla="*/ 399 h 400"/>
                  <a:gd name="T14" fmla="*/ 496 w 497"/>
                  <a:gd name="T15" fmla="*/ 346 h 400"/>
                  <a:gd name="T16" fmla="*/ 496 w 497"/>
                  <a:gd name="T17" fmla="*/ 44 h 400"/>
                  <a:gd name="T18" fmla="*/ 443 w 497"/>
                  <a:gd name="T19" fmla="*/ 0 h 400"/>
                  <a:gd name="T20" fmla="*/ 443 w 497"/>
                  <a:gd name="T21" fmla="*/ 346 h 400"/>
                  <a:gd name="T22" fmla="*/ 443 w 497"/>
                  <a:gd name="T23" fmla="*/ 346 h 400"/>
                  <a:gd name="T24" fmla="*/ 53 w 497"/>
                  <a:gd name="T25" fmla="*/ 346 h 400"/>
                  <a:gd name="T26" fmla="*/ 53 w 497"/>
                  <a:gd name="T27" fmla="*/ 44 h 400"/>
                  <a:gd name="T28" fmla="*/ 443 w 497"/>
                  <a:gd name="T29" fmla="*/ 44 h 400"/>
                  <a:gd name="T30" fmla="*/ 443 w 497"/>
                  <a:gd name="T31" fmla="*/ 346 h 400"/>
                  <a:gd name="T32" fmla="*/ 222 w 497"/>
                  <a:gd name="T33" fmla="*/ 249 h 400"/>
                  <a:gd name="T34" fmla="*/ 222 w 497"/>
                  <a:gd name="T35" fmla="*/ 249 h 400"/>
                  <a:gd name="T36" fmla="*/ 97 w 497"/>
                  <a:gd name="T37" fmla="*/ 249 h 400"/>
                  <a:gd name="T38" fmla="*/ 97 w 497"/>
                  <a:gd name="T39" fmla="*/ 293 h 400"/>
                  <a:gd name="T40" fmla="*/ 222 w 497"/>
                  <a:gd name="T41" fmla="*/ 293 h 400"/>
                  <a:gd name="T42" fmla="*/ 222 w 497"/>
                  <a:gd name="T43" fmla="*/ 249 h 400"/>
                  <a:gd name="T44" fmla="*/ 222 w 497"/>
                  <a:gd name="T45" fmla="*/ 178 h 400"/>
                  <a:gd name="T46" fmla="*/ 222 w 497"/>
                  <a:gd name="T47" fmla="*/ 178 h 400"/>
                  <a:gd name="T48" fmla="*/ 97 w 497"/>
                  <a:gd name="T49" fmla="*/ 178 h 400"/>
                  <a:gd name="T50" fmla="*/ 97 w 497"/>
                  <a:gd name="T51" fmla="*/ 222 h 400"/>
                  <a:gd name="T52" fmla="*/ 222 w 497"/>
                  <a:gd name="T53" fmla="*/ 222 h 400"/>
                  <a:gd name="T54" fmla="*/ 222 w 497"/>
                  <a:gd name="T55" fmla="*/ 178 h 400"/>
                  <a:gd name="T56" fmla="*/ 222 w 497"/>
                  <a:gd name="T57" fmla="*/ 98 h 400"/>
                  <a:gd name="T58" fmla="*/ 222 w 497"/>
                  <a:gd name="T59" fmla="*/ 98 h 400"/>
                  <a:gd name="T60" fmla="*/ 97 w 497"/>
                  <a:gd name="T61" fmla="*/ 98 h 400"/>
                  <a:gd name="T62" fmla="*/ 97 w 497"/>
                  <a:gd name="T63" fmla="*/ 143 h 400"/>
                  <a:gd name="T64" fmla="*/ 222 w 497"/>
                  <a:gd name="T65" fmla="*/ 143 h 400"/>
                  <a:gd name="T66" fmla="*/ 222 w 497"/>
                  <a:gd name="T67" fmla="*/ 98 h 400"/>
                  <a:gd name="T68" fmla="*/ 389 w 497"/>
                  <a:gd name="T69" fmla="*/ 257 h 400"/>
                  <a:gd name="T70" fmla="*/ 389 w 497"/>
                  <a:gd name="T71" fmla="*/ 257 h 400"/>
                  <a:gd name="T72" fmla="*/ 354 w 497"/>
                  <a:gd name="T73" fmla="*/ 231 h 400"/>
                  <a:gd name="T74" fmla="*/ 381 w 497"/>
                  <a:gd name="T75" fmla="*/ 151 h 400"/>
                  <a:gd name="T76" fmla="*/ 336 w 497"/>
                  <a:gd name="T77" fmla="*/ 98 h 400"/>
                  <a:gd name="T78" fmla="*/ 292 w 497"/>
                  <a:gd name="T79" fmla="*/ 151 h 400"/>
                  <a:gd name="T80" fmla="*/ 319 w 497"/>
                  <a:gd name="T81" fmla="*/ 231 h 400"/>
                  <a:gd name="T82" fmla="*/ 275 w 497"/>
                  <a:gd name="T83" fmla="*/ 257 h 400"/>
                  <a:gd name="T84" fmla="*/ 275 w 497"/>
                  <a:gd name="T85" fmla="*/ 293 h 400"/>
                  <a:gd name="T86" fmla="*/ 398 w 497"/>
                  <a:gd name="T87" fmla="*/ 293 h 400"/>
                  <a:gd name="T88" fmla="*/ 389 w 497"/>
                  <a:gd name="T8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0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4" name="Freeform 86"/>
              <p:cNvSpPr>
                <a:spLocks noChangeArrowheads="1"/>
              </p:cNvSpPr>
              <p:nvPr/>
            </p:nvSpPr>
            <p:spPr bwMode="auto">
              <a:xfrm>
                <a:off x="8546114" y="2020048"/>
                <a:ext cx="217307" cy="175622"/>
              </a:xfrm>
              <a:custGeom>
                <a:avLst/>
                <a:gdLst>
                  <a:gd name="T0" fmla="*/ 398 w 443"/>
                  <a:gd name="T1" fmla="*/ 36 h 356"/>
                  <a:gd name="T2" fmla="*/ 398 w 443"/>
                  <a:gd name="T3" fmla="*/ 36 h 356"/>
                  <a:gd name="T4" fmla="*/ 247 w 443"/>
                  <a:gd name="T5" fmla="*/ 36 h 356"/>
                  <a:gd name="T6" fmla="*/ 221 w 443"/>
                  <a:gd name="T7" fmla="*/ 62 h 356"/>
                  <a:gd name="T8" fmla="*/ 194 w 443"/>
                  <a:gd name="T9" fmla="*/ 36 h 356"/>
                  <a:gd name="T10" fmla="*/ 44 w 443"/>
                  <a:gd name="T11" fmla="*/ 36 h 356"/>
                  <a:gd name="T12" fmla="*/ 44 w 443"/>
                  <a:gd name="T13" fmla="*/ 186 h 356"/>
                  <a:gd name="T14" fmla="*/ 221 w 443"/>
                  <a:gd name="T15" fmla="*/ 355 h 356"/>
                  <a:gd name="T16" fmla="*/ 398 w 443"/>
                  <a:gd name="T17" fmla="*/ 186 h 356"/>
                  <a:gd name="T18" fmla="*/ 398 w 443"/>
                  <a:gd name="T19" fmla="*/ 36 h 356"/>
                  <a:gd name="T20" fmla="*/ 372 w 443"/>
                  <a:gd name="T21" fmla="*/ 160 h 356"/>
                  <a:gd name="T22" fmla="*/ 372 w 443"/>
                  <a:gd name="T23" fmla="*/ 160 h 356"/>
                  <a:gd name="T24" fmla="*/ 221 w 443"/>
                  <a:gd name="T25" fmla="*/ 301 h 356"/>
                  <a:gd name="T26" fmla="*/ 70 w 443"/>
                  <a:gd name="T27" fmla="*/ 160 h 356"/>
                  <a:gd name="T28" fmla="*/ 44 w 443"/>
                  <a:gd name="T29" fmla="*/ 116 h 356"/>
                  <a:gd name="T30" fmla="*/ 70 w 443"/>
                  <a:gd name="T31" fmla="*/ 62 h 356"/>
                  <a:gd name="T32" fmla="*/ 115 w 443"/>
                  <a:gd name="T33" fmla="*/ 45 h 356"/>
                  <a:gd name="T34" fmla="*/ 168 w 443"/>
                  <a:gd name="T35" fmla="*/ 71 h 356"/>
                  <a:gd name="T36" fmla="*/ 221 w 443"/>
                  <a:gd name="T37" fmla="*/ 116 h 356"/>
                  <a:gd name="T38" fmla="*/ 275 w 443"/>
                  <a:gd name="T39" fmla="*/ 71 h 356"/>
                  <a:gd name="T40" fmla="*/ 328 w 443"/>
                  <a:gd name="T41" fmla="*/ 45 h 356"/>
                  <a:gd name="T42" fmla="*/ 372 w 443"/>
                  <a:gd name="T43" fmla="*/ 62 h 356"/>
                  <a:gd name="T44" fmla="*/ 398 w 443"/>
                  <a:gd name="T45" fmla="*/ 116 h 356"/>
                  <a:gd name="T46" fmla="*/ 372 w 443"/>
                  <a:gd name="T47" fmla="*/ 16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3" h="356">
                    <a:moveTo>
                      <a:pt x="398" y="36"/>
                    </a:moveTo>
                    <a:lnTo>
                      <a:pt x="398" y="36"/>
                    </a:lnTo>
                    <a:cubicBezTo>
                      <a:pt x="354" y="0"/>
                      <a:pt x="292" y="0"/>
                      <a:pt x="247" y="36"/>
                    </a:cubicBezTo>
                    <a:cubicBezTo>
                      <a:pt x="221" y="62"/>
                      <a:pt x="221" y="62"/>
                      <a:pt x="221" y="62"/>
                    </a:cubicBezTo>
                    <a:cubicBezTo>
                      <a:pt x="194" y="36"/>
                      <a:pt x="194" y="36"/>
                      <a:pt x="194" y="36"/>
                    </a:cubicBezTo>
                    <a:cubicBezTo>
                      <a:pt x="150" y="0"/>
                      <a:pt x="88" y="0"/>
                      <a:pt x="44" y="36"/>
                    </a:cubicBezTo>
                    <a:cubicBezTo>
                      <a:pt x="0" y="80"/>
                      <a:pt x="0" y="151"/>
                      <a:pt x="44" y="186"/>
                    </a:cubicBezTo>
                    <a:cubicBezTo>
                      <a:pt x="221" y="355"/>
                      <a:pt x="221" y="355"/>
                      <a:pt x="221" y="355"/>
                    </a:cubicBezTo>
                    <a:cubicBezTo>
                      <a:pt x="398" y="186"/>
                      <a:pt x="398" y="186"/>
                      <a:pt x="398" y="186"/>
                    </a:cubicBezTo>
                    <a:cubicBezTo>
                      <a:pt x="442" y="151"/>
                      <a:pt x="442" y="80"/>
                      <a:pt x="398" y="36"/>
                    </a:cubicBezTo>
                    <a:close/>
                    <a:moveTo>
                      <a:pt x="372" y="160"/>
                    </a:moveTo>
                    <a:lnTo>
                      <a:pt x="372" y="160"/>
                    </a:lnTo>
                    <a:cubicBezTo>
                      <a:pt x="221" y="301"/>
                      <a:pt x="221" y="301"/>
                      <a:pt x="221" y="301"/>
                    </a:cubicBezTo>
                    <a:cubicBezTo>
                      <a:pt x="70" y="160"/>
                      <a:pt x="70" y="160"/>
                      <a:pt x="70" y="160"/>
                    </a:cubicBezTo>
                    <a:cubicBezTo>
                      <a:pt x="53" y="151"/>
                      <a:pt x="44" y="133"/>
                      <a:pt x="44" y="116"/>
                    </a:cubicBezTo>
                    <a:cubicBezTo>
                      <a:pt x="44" y="89"/>
                      <a:pt x="53" y="80"/>
                      <a:pt x="70" y="62"/>
                    </a:cubicBezTo>
                    <a:cubicBezTo>
                      <a:pt x="79" y="53"/>
                      <a:pt x="97" y="45"/>
                      <a:pt x="115" y="45"/>
                    </a:cubicBezTo>
                    <a:cubicBezTo>
                      <a:pt x="141" y="45"/>
                      <a:pt x="159" y="53"/>
                      <a:pt x="168" y="71"/>
                    </a:cubicBezTo>
                    <a:cubicBezTo>
                      <a:pt x="221" y="116"/>
                      <a:pt x="221" y="116"/>
                      <a:pt x="221" y="116"/>
                    </a:cubicBezTo>
                    <a:cubicBezTo>
                      <a:pt x="275" y="71"/>
                      <a:pt x="275" y="71"/>
                      <a:pt x="275" y="71"/>
                    </a:cubicBezTo>
                    <a:cubicBezTo>
                      <a:pt x="283" y="53"/>
                      <a:pt x="301" y="45"/>
                      <a:pt x="328" y="45"/>
                    </a:cubicBezTo>
                    <a:cubicBezTo>
                      <a:pt x="345" y="45"/>
                      <a:pt x="363" y="53"/>
                      <a:pt x="372" y="62"/>
                    </a:cubicBezTo>
                    <a:cubicBezTo>
                      <a:pt x="389" y="80"/>
                      <a:pt x="398" y="89"/>
                      <a:pt x="398" y="116"/>
                    </a:cubicBezTo>
                    <a:cubicBezTo>
                      <a:pt x="398" y="133"/>
                      <a:pt x="389" y="151"/>
                      <a:pt x="372" y="16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5" name="Freeform 127"/>
              <p:cNvSpPr>
                <a:spLocks noChangeArrowheads="1"/>
              </p:cNvSpPr>
              <p:nvPr/>
            </p:nvSpPr>
            <p:spPr bwMode="auto">
              <a:xfrm>
                <a:off x="7555195" y="2011376"/>
                <a:ext cx="245556" cy="197304"/>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6" name="Freeform 161"/>
              <p:cNvSpPr>
                <a:spLocks noChangeArrowheads="1"/>
              </p:cNvSpPr>
              <p:nvPr/>
            </p:nvSpPr>
            <p:spPr bwMode="auto">
              <a:xfrm>
                <a:off x="6626819" y="1956842"/>
                <a:ext cx="236865" cy="205977"/>
              </a:xfrm>
              <a:custGeom>
                <a:avLst/>
                <a:gdLst>
                  <a:gd name="T0" fmla="*/ 478 w 479"/>
                  <a:gd name="T1" fmla="*/ 390 h 417"/>
                  <a:gd name="T2" fmla="*/ 478 w 479"/>
                  <a:gd name="T3" fmla="*/ 390 h 417"/>
                  <a:gd name="T4" fmla="*/ 257 w 479"/>
                  <a:gd name="T5" fmla="*/ 0 h 417"/>
                  <a:gd name="T6" fmla="*/ 239 w 479"/>
                  <a:gd name="T7" fmla="*/ 0 h 417"/>
                  <a:gd name="T8" fmla="*/ 221 w 479"/>
                  <a:gd name="T9" fmla="*/ 0 h 417"/>
                  <a:gd name="T10" fmla="*/ 0 w 479"/>
                  <a:gd name="T11" fmla="*/ 390 h 417"/>
                  <a:gd name="T12" fmla="*/ 0 w 479"/>
                  <a:gd name="T13" fmla="*/ 408 h 417"/>
                  <a:gd name="T14" fmla="*/ 17 w 479"/>
                  <a:gd name="T15" fmla="*/ 416 h 417"/>
                  <a:gd name="T16" fmla="*/ 461 w 479"/>
                  <a:gd name="T17" fmla="*/ 416 h 417"/>
                  <a:gd name="T18" fmla="*/ 478 w 479"/>
                  <a:gd name="T19" fmla="*/ 408 h 417"/>
                  <a:gd name="T20" fmla="*/ 478 w 479"/>
                  <a:gd name="T21" fmla="*/ 390 h 417"/>
                  <a:gd name="T22" fmla="*/ 265 w 479"/>
                  <a:gd name="T23" fmla="*/ 372 h 417"/>
                  <a:gd name="T24" fmla="*/ 265 w 479"/>
                  <a:gd name="T25" fmla="*/ 372 h 417"/>
                  <a:gd name="T26" fmla="*/ 212 w 479"/>
                  <a:gd name="T27" fmla="*/ 372 h 417"/>
                  <a:gd name="T28" fmla="*/ 212 w 479"/>
                  <a:gd name="T29" fmla="*/ 319 h 417"/>
                  <a:gd name="T30" fmla="*/ 265 w 479"/>
                  <a:gd name="T31" fmla="*/ 319 h 417"/>
                  <a:gd name="T32" fmla="*/ 265 w 479"/>
                  <a:gd name="T33" fmla="*/ 372 h 417"/>
                  <a:gd name="T34" fmla="*/ 265 w 479"/>
                  <a:gd name="T35" fmla="*/ 284 h 417"/>
                  <a:gd name="T36" fmla="*/ 265 w 479"/>
                  <a:gd name="T37" fmla="*/ 284 h 417"/>
                  <a:gd name="T38" fmla="*/ 212 w 479"/>
                  <a:gd name="T39" fmla="*/ 284 h 417"/>
                  <a:gd name="T40" fmla="*/ 212 w 479"/>
                  <a:gd name="T41" fmla="*/ 134 h 417"/>
                  <a:gd name="T42" fmla="*/ 265 w 479"/>
                  <a:gd name="T43" fmla="*/ 134 h 417"/>
                  <a:gd name="T44" fmla="*/ 265 w 479"/>
                  <a:gd name="T45" fmla="*/ 28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9" h="417">
                    <a:moveTo>
                      <a:pt x="478" y="390"/>
                    </a:moveTo>
                    <a:lnTo>
                      <a:pt x="478" y="390"/>
                    </a:lnTo>
                    <a:cubicBezTo>
                      <a:pt x="257" y="0"/>
                      <a:pt x="257" y="0"/>
                      <a:pt x="257" y="0"/>
                    </a:cubicBezTo>
                    <a:cubicBezTo>
                      <a:pt x="248" y="0"/>
                      <a:pt x="248" y="0"/>
                      <a:pt x="239" y="0"/>
                    </a:cubicBezTo>
                    <a:cubicBezTo>
                      <a:pt x="230" y="0"/>
                      <a:pt x="230" y="0"/>
                      <a:pt x="221" y="0"/>
                    </a:cubicBezTo>
                    <a:cubicBezTo>
                      <a:pt x="0" y="390"/>
                      <a:pt x="0" y="390"/>
                      <a:pt x="0" y="390"/>
                    </a:cubicBezTo>
                    <a:cubicBezTo>
                      <a:pt x="0" y="399"/>
                      <a:pt x="0" y="408"/>
                      <a:pt x="0" y="408"/>
                    </a:cubicBezTo>
                    <a:cubicBezTo>
                      <a:pt x="8" y="416"/>
                      <a:pt x="8" y="416"/>
                      <a:pt x="17" y="416"/>
                    </a:cubicBezTo>
                    <a:cubicBezTo>
                      <a:pt x="461" y="416"/>
                      <a:pt x="461" y="416"/>
                      <a:pt x="461" y="416"/>
                    </a:cubicBezTo>
                    <a:cubicBezTo>
                      <a:pt x="470" y="416"/>
                      <a:pt x="470" y="416"/>
                      <a:pt x="478" y="408"/>
                    </a:cubicBezTo>
                    <a:cubicBezTo>
                      <a:pt x="478" y="408"/>
                      <a:pt x="478" y="399"/>
                      <a:pt x="478" y="390"/>
                    </a:cubicBezTo>
                    <a:close/>
                    <a:moveTo>
                      <a:pt x="265" y="372"/>
                    </a:moveTo>
                    <a:lnTo>
                      <a:pt x="265" y="372"/>
                    </a:lnTo>
                    <a:cubicBezTo>
                      <a:pt x="212" y="372"/>
                      <a:pt x="212" y="372"/>
                      <a:pt x="212" y="372"/>
                    </a:cubicBezTo>
                    <a:cubicBezTo>
                      <a:pt x="212" y="319"/>
                      <a:pt x="212" y="319"/>
                      <a:pt x="212" y="319"/>
                    </a:cubicBezTo>
                    <a:cubicBezTo>
                      <a:pt x="265" y="319"/>
                      <a:pt x="265" y="319"/>
                      <a:pt x="265" y="319"/>
                    </a:cubicBezTo>
                    <a:lnTo>
                      <a:pt x="265" y="372"/>
                    </a:lnTo>
                    <a:close/>
                    <a:moveTo>
                      <a:pt x="265" y="284"/>
                    </a:moveTo>
                    <a:lnTo>
                      <a:pt x="265" y="284"/>
                    </a:lnTo>
                    <a:cubicBezTo>
                      <a:pt x="212" y="284"/>
                      <a:pt x="212" y="284"/>
                      <a:pt x="212" y="284"/>
                    </a:cubicBezTo>
                    <a:cubicBezTo>
                      <a:pt x="212" y="134"/>
                      <a:pt x="212" y="134"/>
                      <a:pt x="212" y="134"/>
                    </a:cubicBezTo>
                    <a:cubicBezTo>
                      <a:pt x="265" y="134"/>
                      <a:pt x="265" y="134"/>
                      <a:pt x="265" y="134"/>
                    </a:cubicBezTo>
                    <a:lnTo>
                      <a:pt x="265" y="28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47" name="Freeform 169"/>
              <p:cNvSpPr>
                <a:spLocks noChangeArrowheads="1"/>
              </p:cNvSpPr>
              <p:nvPr/>
            </p:nvSpPr>
            <p:spPr bwMode="auto">
              <a:xfrm>
                <a:off x="9492650" y="2027261"/>
                <a:ext cx="239037" cy="190800"/>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nvGrpSpPr>
            <p:cNvPr id="9" name="组合 8"/>
            <p:cNvGrpSpPr/>
            <p:nvPr/>
          </p:nvGrpSpPr>
          <p:grpSpPr>
            <a:xfrm>
              <a:off x="1841545" y="3290334"/>
              <a:ext cx="9015140" cy="260890"/>
              <a:chOff x="2189888" y="2477534"/>
              <a:chExt cx="9015140" cy="260890"/>
            </a:xfrm>
            <a:grpFill/>
          </p:grpSpPr>
          <p:sp>
            <p:nvSpPr>
              <p:cNvPr id="10" name="Freeform 12"/>
              <p:cNvSpPr>
                <a:spLocks noChangeArrowheads="1"/>
              </p:cNvSpPr>
              <p:nvPr/>
            </p:nvSpPr>
            <p:spPr bwMode="auto">
              <a:xfrm>
                <a:off x="3639325" y="2510766"/>
                <a:ext cx="228171" cy="227658"/>
              </a:xfrm>
              <a:custGeom>
                <a:avLst/>
                <a:gdLst>
                  <a:gd name="T0" fmla="*/ 230 w 462"/>
                  <a:gd name="T1" fmla="*/ 9 h 461"/>
                  <a:gd name="T2" fmla="*/ 230 w 462"/>
                  <a:gd name="T3" fmla="*/ 9 h 461"/>
                  <a:gd name="T4" fmla="*/ 0 w 462"/>
                  <a:gd name="T5" fmla="*/ 239 h 461"/>
                  <a:gd name="T6" fmla="*/ 230 w 462"/>
                  <a:gd name="T7" fmla="*/ 460 h 461"/>
                  <a:gd name="T8" fmla="*/ 461 w 462"/>
                  <a:gd name="T9" fmla="*/ 230 h 461"/>
                  <a:gd name="T10" fmla="*/ 230 w 462"/>
                  <a:gd name="T11" fmla="*/ 9 h 461"/>
                  <a:gd name="T12" fmla="*/ 248 w 462"/>
                  <a:gd name="T13" fmla="*/ 79 h 461"/>
                  <a:gd name="T14" fmla="*/ 248 w 462"/>
                  <a:gd name="T15" fmla="*/ 79 h 461"/>
                  <a:gd name="T16" fmla="*/ 283 w 462"/>
                  <a:gd name="T17" fmla="*/ 106 h 461"/>
                  <a:gd name="T18" fmla="*/ 239 w 462"/>
                  <a:gd name="T19" fmla="*/ 150 h 461"/>
                  <a:gd name="T20" fmla="*/ 213 w 462"/>
                  <a:gd name="T21" fmla="*/ 115 h 461"/>
                  <a:gd name="T22" fmla="*/ 248 w 462"/>
                  <a:gd name="T23" fmla="*/ 79 h 461"/>
                  <a:gd name="T24" fmla="*/ 195 w 462"/>
                  <a:gd name="T25" fmla="*/ 372 h 461"/>
                  <a:gd name="T26" fmla="*/ 195 w 462"/>
                  <a:gd name="T27" fmla="*/ 372 h 461"/>
                  <a:gd name="T28" fmla="*/ 177 w 462"/>
                  <a:gd name="T29" fmla="*/ 327 h 461"/>
                  <a:gd name="T30" fmla="*/ 195 w 462"/>
                  <a:gd name="T31" fmla="*/ 248 h 461"/>
                  <a:gd name="T32" fmla="*/ 195 w 462"/>
                  <a:gd name="T33" fmla="*/ 230 h 461"/>
                  <a:gd name="T34" fmla="*/ 160 w 462"/>
                  <a:gd name="T35" fmla="*/ 248 h 461"/>
                  <a:gd name="T36" fmla="*/ 151 w 462"/>
                  <a:gd name="T37" fmla="*/ 239 h 461"/>
                  <a:gd name="T38" fmla="*/ 248 w 462"/>
                  <a:gd name="T39" fmla="*/ 185 h 461"/>
                  <a:gd name="T40" fmla="*/ 266 w 462"/>
                  <a:gd name="T41" fmla="*/ 230 h 461"/>
                  <a:gd name="T42" fmla="*/ 239 w 462"/>
                  <a:gd name="T43" fmla="*/ 310 h 461"/>
                  <a:gd name="T44" fmla="*/ 239 w 462"/>
                  <a:gd name="T45" fmla="*/ 327 h 461"/>
                  <a:gd name="T46" fmla="*/ 275 w 462"/>
                  <a:gd name="T47" fmla="*/ 310 h 461"/>
                  <a:gd name="T48" fmla="*/ 283 w 462"/>
                  <a:gd name="T49" fmla="*/ 327 h 461"/>
                  <a:gd name="T50" fmla="*/ 195 w 462"/>
                  <a:gd name="T51" fmla="*/ 37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2" h="461">
                    <a:moveTo>
                      <a:pt x="230" y="9"/>
                    </a:moveTo>
                    <a:lnTo>
                      <a:pt x="230" y="9"/>
                    </a:lnTo>
                    <a:cubicBezTo>
                      <a:pt x="98" y="9"/>
                      <a:pt x="0" y="106"/>
                      <a:pt x="0" y="239"/>
                    </a:cubicBezTo>
                    <a:cubicBezTo>
                      <a:pt x="0" y="363"/>
                      <a:pt x="107" y="460"/>
                      <a:pt x="230" y="460"/>
                    </a:cubicBezTo>
                    <a:cubicBezTo>
                      <a:pt x="363" y="460"/>
                      <a:pt x="461" y="354"/>
                      <a:pt x="461" y="230"/>
                    </a:cubicBezTo>
                    <a:cubicBezTo>
                      <a:pt x="461" y="106"/>
                      <a:pt x="355" y="0"/>
                      <a:pt x="230" y="9"/>
                    </a:cubicBezTo>
                    <a:close/>
                    <a:moveTo>
                      <a:pt x="248" y="79"/>
                    </a:moveTo>
                    <a:lnTo>
                      <a:pt x="248" y="79"/>
                    </a:lnTo>
                    <a:cubicBezTo>
                      <a:pt x="275" y="79"/>
                      <a:pt x="283" y="97"/>
                      <a:pt x="283" y="106"/>
                    </a:cubicBezTo>
                    <a:cubicBezTo>
                      <a:pt x="283" y="132"/>
                      <a:pt x="266" y="150"/>
                      <a:pt x="239" y="150"/>
                    </a:cubicBezTo>
                    <a:cubicBezTo>
                      <a:pt x="222" y="150"/>
                      <a:pt x="213" y="132"/>
                      <a:pt x="213" y="115"/>
                    </a:cubicBezTo>
                    <a:cubicBezTo>
                      <a:pt x="213" y="106"/>
                      <a:pt x="222" y="79"/>
                      <a:pt x="248" y="79"/>
                    </a:cubicBezTo>
                    <a:close/>
                    <a:moveTo>
                      <a:pt x="195" y="372"/>
                    </a:moveTo>
                    <a:lnTo>
                      <a:pt x="195" y="372"/>
                    </a:lnTo>
                    <a:cubicBezTo>
                      <a:pt x="177" y="372"/>
                      <a:pt x="169" y="363"/>
                      <a:pt x="177" y="327"/>
                    </a:cubicBezTo>
                    <a:cubicBezTo>
                      <a:pt x="195" y="248"/>
                      <a:pt x="195" y="248"/>
                      <a:pt x="195" y="248"/>
                    </a:cubicBezTo>
                    <a:cubicBezTo>
                      <a:pt x="195" y="239"/>
                      <a:pt x="195" y="230"/>
                      <a:pt x="195" y="230"/>
                    </a:cubicBezTo>
                    <a:cubicBezTo>
                      <a:pt x="186" y="230"/>
                      <a:pt x="169" y="239"/>
                      <a:pt x="160" y="248"/>
                    </a:cubicBezTo>
                    <a:cubicBezTo>
                      <a:pt x="151" y="239"/>
                      <a:pt x="151" y="239"/>
                      <a:pt x="151" y="239"/>
                    </a:cubicBezTo>
                    <a:cubicBezTo>
                      <a:pt x="186" y="204"/>
                      <a:pt x="230" y="185"/>
                      <a:pt x="248" y="185"/>
                    </a:cubicBezTo>
                    <a:cubicBezTo>
                      <a:pt x="266" y="185"/>
                      <a:pt x="266" y="204"/>
                      <a:pt x="266" y="230"/>
                    </a:cubicBezTo>
                    <a:cubicBezTo>
                      <a:pt x="239" y="310"/>
                      <a:pt x="239" y="310"/>
                      <a:pt x="239" y="310"/>
                    </a:cubicBezTo>
                    <a:cubicBezTo>
                      <a:pt x="239" y="327"/>
                      <a:pt x="239" y="327"/>
                      <a:pt x="239" y="327"/>
                    </a:cubicBezTo>
                    <a:cubicBezTo>
                      <a:pt x="248" y="327"/>
                      <a:pt x="266" y="327"/>
                      <a:pt x="275" y="310"/>
                    </a:cubicBezTo>
                    <a:cubicBezTo>
                      <a:pt x="283" y="327"/>
                      <a:pt x="283" y="327"/>
                      <a:pt x="283" y="327"/>
                    </a:cubicBezTo>
                    <a:cubicBezTo>
                      <a:pt x="248" y="363"/>
                      <a:pt x="213" y="372"/>
                      <a:pt x="195" y="372"/>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1" name="Freeform 15"/>
              <p:cNvSpPr>
                <a:spLocks noChangeArrowheads="1"/>
              </p:cNvSpPr>
              <p:nvPr/>
            </p:nvSpPr>
            <p:spPr bwMode="auto">
              <a:xfrm>
                <a:off x="9510034" y="2510766"/>
                <a:ext cx="206442" cy="205977"/>
              </a:xfrm>
              <a:custGeom>
                <a:avLst/>
                <a:gdLst>
                  <a:gd name="T0" fmla="*/ 213 w 417"/>
                  <a:gd name="T1" fmla="*/ 0 h 417"/>
                  <a:gd name="T2" fmla="*/ 213 w 417"/>
                  <a:gd name="T3" fmla="*/ 0 h 417"/>
                  <a:gd name="T4" fmla="*/ 0 w 417"/>
                  <a:gd name="T5" fmla="*/ 204 h 417"/>
                  <a:gd name="T6" fmla="*/ 213 w 417"/>
                  <a:gd name="T7" fmla="*/ 416 h 417"/>
                  <a:gd name="T8" fmla="*/ 416 w 417"/>
                  <a:gd name="T9" fmla="*/ 204 h 417"/>
                  <a:gd name="T10" fmla="*/ 213 w 417"/>
                  <a:gd name="T11" fmla="*/ 0 h 417"/>
                  <a:gd name="T12" fmla="*/ 257 w 417"/>
                  <a:gd name="T13" fmla="*/ 204 h 417"/>
                  <a:gd name="T14" fmla="*/ 257 w 417"/>
                  <a:gd name="T15" fmla="*/ 204 h 417"/>
                  <a:gd name="T16" fmla="*/ 328 w 417"/>
                  <a:gd name="T17" fmla="*/ 284 h 417"/>
                  <a:gd name="T18" fmla="*/ 284 w 417"/>
                  <a:gd name="T19" fmla="*/ 328 h 417"/>
                  <a:gd name="T20" fmla="*/ 213 w 417"/>
                  <a:gd name="T21" fmla="*/ 248 h 417"/>
                  <a:gd name="T22" fmla="*/ 132 w 417"/>
                  <a:gd name="T23" fmla="*/ 328 h 417"/>
                  <a:gd name="T24" fmla="*/ 88 w 417"/>
                  <a:gd name="T25" fmla="*/ 284 h 417"/>
                  <a:gd name="T26" fmla="*/ 168 w 417"/>
                  <a:gd name="T27" fmla="*/ 204 h 417"/>
                  <a:gd name="T28" fmla="*/ 88 w 417"/>
                  <a:gd name="T29" fmla="*/ 134 h 417"/>
                  <a:gd name="T30" fmla="*/ 132 w 417"/>
                  <a:gd name="T31" fmla="*/ 89 h 417"/>
                  <a:gd name="T32" fmla="*/ 213 w 417"/>
                  <a:gd name="T33" fmla="*/ 159 h 417"/>
                  <a:gd name="T34" fmla="*/ 284 w 417"/>
                  <a:gd name="T35" fmla="*/ 89 h 417"/>
                  <a:gd name="T36" fmla="*/ 328 w 417"/>
                  <a:gd name="T37" fmla="*/ 134 h 417"/>
                  <a:gd name="T38" fmla="*/ 257 w 417"/>
                  <a:gd name="T39" fmla="*/ 20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7" h="417">
                    <a:moveTo>
                      <a:pt x="213" y="0"/>
                    </a:moveTo>
                    <a:lnTo>
                      <a:pt x="213" y="0"/>
                    </a:lnTo>
                    <a:cubicBezTo>
                      <a:pt x="97" y="0"/>
                      <a:pt x="0" y="89"/>
                      <a:pt x="0" y="204"/>
                    </a:cubicBezTo>
                    <a:cubicBezTo>
                      <a:pt x="0" y="319"/>
                      <a:pt x="97" y="416"/>
                      <a:pt x="213" y="416"/>
                    </a:cubicBezTo>
                    <a:cubicBezTo>
                      <a:pt x="328" y="416"/>
                      <a:pt x="416" y="319"/>
                      <a:pt x="416" y="204"/>
                    </a:cubicBezTo>
                    <a:cubicBezTo>
                      <a:pt x="416" y="89"/>
                      <a:pt x="328" y="0"/>
                      <a:pt x="213" y="0"/>
                    </a:cubicBezTo>
                    <a:close/>
                    <a:moveTo>
                      <a:pt x="257" y="204"/>
                    </a:moveTo>
                    <a:lnTo>
                      <a:pt x="257" y="204"/>
                    </a:lnTo>
                    <a:cubicBezTo>
                      <a:pt x="328" y="284"/>
                      <a:pt x="328" y="284"/>
                      <a:pt x="328" y="284"/>
                    </a:cubicBezTo>
                    <a:cubicBezTo>
                      <a:pt x="284" y="328"/>
                      <a:pt x="284" y="328"/>
                      <a:pt x="284" y="328"/>
                    </a:cubicBezTo>
                    <a:cubicBezTo>
                      <a:pt x="213" y="248"/>
                      <a:pt x="213" y="248"/>
                      <a:pt x="213" y="248"/>
                    </a:cubicBezTo>
                    <a:cubicBezTo>
                      <a:pt x="132" y="328"/>
                      <a:pt x="132" y="328"/>
                      <a:pt x="132" y="328"/>
                    </a:cubicBezTo>
                    <a:cubicBezTo>
                      <a:pt x="88" y="284"/>
                      <a:pt x="88" y="284"/>
                      <a:pt x="88" y="284"/>
                    </a:cubicBezTo>
                    <a:cubicBezTo>
                      <a:pt x="168" y="204"/>
                      <a:pt x="168" y="204"/>
                      <a:pt x="168" y="204"/>
                    </a:cubicBezTo>
                    <a:cubicBezTo>
                      <a:pt x="88" y="134"/>
                      <a:pt x="88" y="134"/>
                      <a:pt x="88" y="134"/>
                    </a:cubicBezTo>
                    <a:cubicBezTo>
                      <a:pt x="132" y="89"/>
                      <a:pt x="132" y="89"/>
                      <a:pt x="132" y="89"/>
                    </a:cubicBezTo>
                    <a:cubicBezTo>
                      <a:pt x="213" y="159"/>
                      <a:pt x="213" y="159"/>
                      <a:pt x="213" y="159"/>
                    </a:cubicBezTo>
                    <a:cubicBezTo>
                      <a:pt x="284" y="89"/>
                      <a:pt x="284" y="89"/>
                      <a:pt x="284" y="89"/>
                    </a:cubicBezTo>
                    <a:cubicBezTo>
                      <a:pt x="328" y="134"/>
                      <a:pt x="328" y="134"/>
                      <a:pt x="328" y="134"/>
                    </a:cubicBezTo>
                    <a:lnTo>
                      <a:pt x="257" y="20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2" name="Freeform 17"/>
              <p:cNvSpPr>
                <a:spLocks noChangeArrowheads="1"/>
              </p:cNvSpPr>
              <p:nvPr/>
            </p:nvSpPr>
            <p:spPr bwMode="auto">
              <a:xfrm>
                <a:off x="5612472" y="2486207"/>
                <a:ext cx="228171" cy="227658"/>
              </a:xfrm>
              <a:custGeom>
                <a:avLst/>
                <a:gdLst>
                  <a:gd name="T0" fmla="*/ 231 w 461"/>
                  <a:gd name="T1" fmla="*/ 9 h 461"/>
                  <a:gd name="T2" fmla="*/ 231 w 461"/>
                  <a:gd name="T3" fmla="*/ 9 h 461"/>
                  <a:gd name="T4" fmla="*/ 0 w 461"/>
                  <a:gd name="T5" fmla="*/ 239 h 461"/>
                  <a:gd name="T6" fmla="*/ 231 w 461"/>
                  <a:gd name="T7" fmla="*/ 460 h 461"/>
                  <a:gd name="T8" fmla="*/ 460 w 461"/>
                  <a:gd name="T9" fmla="*/ 230 h 461"/>
                  <a:gd name="T10" fmla="*/ 231 w 461"/>
                  <a:gd name="T11" fmla="*/ 9 h 461"/>
                  <a:gd name="T12" fmla="*/ 231 w 461"/>
                  <a:gd name="T13" fmla="*/ 372 h 461"/>
                  <a:gd name="T14" fmla="*/ 231 w 461"/>
                  <a:gd name="T15" fmla="*/ 372 h 461"/>
                  <a:gd name="T16" fmla="*/ 221 w 461"/>
                  <a:gd name="T17" fmla="*/ 372 h 461"/>
                  <a:gd name="T18" fmla="*/ 195 w 461"/>
                  <a:gd name="T19" fmla="*/ 336 h 461"/>
                  <a:gd name="T20" fmla="*/ 231 w 461"/>
                  <a:gd name="T21" fmla="*/ 301 h 461"/>
                  <a:gd name="T22" fmla="*/ 231 w 461"/>
                  <a:gd name="T23" fmla="*/ 301 h 461"/>
                  <a:gd name="T24" fmla="*/ 257 w 461"/>
                  <a:gd name="T25" fmla="*/ 336 h 461"/>
                  <a:gd name="T26" fmla="*/ 231 w 461"/>
                  <a:gd name="T27" fmla="*/ 372 h 461"/>
                  <a:gd name="T28" fmla="*/ 310 w 461"/>
                  <a:gd name="T29" fmla="*/ 213 h 461"/>
                  <a:gd name="T30" fmla="*/ 310 w 461"/>
                  <a:gd name="T31" fmla="*/ 213 h 461"/>
                  <a:gd name="T32" fmla="*/ 284 w 461"/>
                  <a:gd name="T33" fmla="*/ 230 h 461"/>
                  <a:gd name="T34" fmla="*/ 266 w 461"/>
                  <a:gd name="T35" fmla="*/ 248 h 461"/>
                  <a:gd name="T36" fmla="*/ 257 w 461"/>
                  <a:gd name="T37" fmla="*/ 257 h 461"/>
                  <a:gd name="T38" fmla="*/ 248 w 461"/>
                  <a:gd name="T39" fmla="*/ 274 h 461"/>
                  <a:gd name="T40" fmla="*/ 248 w 461"/>
                  <a:gd name="T41" fmla="*/ 274 h 461"/>
                  <a:gd name="T42" fmla="*/ 195 w 461"/>
                  <a:gd name="T43" fmla="*/ 274 h 461"/>
                  <a:gd name="T44" fmla="*/ 195 w 461"/>
                  <a:gd name="T45" fmla="*/ 274 h 461"/>
                  <a:gd name="T46" fmla="*/ 204 w 461"/>
                  <a:gd name="T47" fmla="*/ 230 h 461"/>
                  <a:gd name="T48" fmla="*/ 248 w 461"/>
                  <a:gd name="T49" fmla="*/ 204 h 461"/>
                  <a:gd name="T50" fmla="*/ 257 w 461"/>
                  <a:gd name="T51" fmla="*/ 195 h 461"/>
                  <a:gd name="T52" fmla="*/ 266 w 461"/>
                  <a:gd name="T53" fmla="*/ 176 h 461"/>
                  <a:gd name="T54" fmla="*/ 257 w 461"/>
                  <a:gd name="T55" fmla="*/ 150 h 461"/>
                  <a:gd name="T56" fmla="*/ 231 w 461"/>
                  <a:gd name="T57" fmla="*/ 141 h 461"/>
                  <a:gd name="T58" fmla="*/ 204 w 461"/>
                  <a:gd name="T59" fmla="*/ 150 h 461"/>
                  <a:gd name="T60" fmla="*/ 195 w 461"/>
                  <a:gd name="T61" fmla="*/ 176 h 461"/>
                  <a:gd name="T62" fmla="*/ 195 w 461"/>
                  <a:gd name="T63" fmla="*/ 185 h 461"/>
                  <a:gd name="T64" fmla="*/ 142 w 461"/>
                  <a:gd name="T65" fmla="*/ 185 h 461"/>
                  <a:gd name="T66" fmla="*/ 142 w 461"/>
                  <a:gd name="T67" fmla="*/ 176 h 461"/>
                  <a:gd name="T68" fmla="*/ 177 w 461"/>
                  <a:gd name="T69" fmla="*/ 106 h 461"/>
                  <a:gd name="T70" fmla="*/ 231 w 461"/>
                  <a:gd name="T71" fmla="*/ 97 h 461"/>
                  <a:gd name="T72" fmla="*/ 293 w 461"/>
                  <a:gd name="T73" fmla="*/ 115 h 461"/>
                  <a:gd name="T74" fmla="*/ 319 w 461"/>
                  <a:gd name="T75" fmla="*/ 168 h 461"/>
                  <a:gd name="T76" fmla="*/ 310 w 461"/>
                  <a:gd name="T77" fmla="*/ 21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461">
                    <a:moveTo>
                      <a:pt x="231" y="9"/>
                    </a:moveTo>
                    <a:lnTo>
                      <a:pt x="231" y="9"/>
                    </a:lnTo>
                    <a:cubicBezTo>
                      <a:pt x="97" y="9"/>
                      <a:pt x="0" y="106"/>
                      <a:pt x="0" y="239"/>
                    </a:cubicBezTo>
                    <a:cubicBezTo>
                      <a:pt x="0" y="363"/>
                      <a:pt x="106" y="460"/>
                      <a:pt x="231" y="460"/>
                    </a:cubicBezTo>
                    <a:cubicBezTo>
                      <a:pt x="363" y="460"/>
                      <a:pt x="460" y="354"/>
                      <a:pt x="460" y="230"/>
                    </a:cubicBezTo>
                    <a:cubicBezTo>
                      <a:pt x="460" y="106"/>
                      <a:pt x="354" y="0"/>
                      <a:pt x="231" y="9"/>
                    </a:cubicBezTo>
                    <a:close/>
                    <a:moveTo>
                      <a:pt x="231" y="372"/>
                    </a:moveTo>
                    <a:lnTo>
                      <a:pt x="231" y="372"/>
                    </a:lnTo>
                    <a:cubicBezTo>
                      <a:pt x="221" y="372"/>
                      <a:pt x="221" y="372"/>
                      <a:pt x="221" y="372"/>
                    </a:cubicBezTo>
                    <a:cubicBezTo>
                      <a:pt x="204" y="372"/>
                      <a:pt x="195" y="354"/>
                      <a:pt x="195" y="336"/>
                    </a:cubicBezTo>
                    <a:cubicBezTo>
                      <a:pt x="195" y="319"/>
                      <a:pt x="204" y="301"/>
                      <a:pt x="231" y="301"/>
                    </a:cubicBezTo>
                    <a:lnTo>
                      <a:pt x="231" y="301"/>
                    </a:lnTo>
                    <a:cubicBezTo>
                      <a:pt x="248" y="310"/>
                      <a:pt x="257" y="319"/>
                      <a:pt x="257" y="336"/>
                    </a:cubicBezTo>
                    <a:cubicBezTo>
                      <a:pt x="257" y="363"/>
                      <a:pt x="248" y="372"/>
                      <a:pt x="231" y="372"/>
                    </a:cubicBezTo>
                    <a:close/>
                    <a:moveTo>
                      <a:pt x="310" y="213"/>
                    </a:moveTo>
                    <a:lnTo>
                      <a:pt x="310" y="213"/>
                    </a:lnTo>
                    <a:cubicBezTo>
                      <a:pt x="301" y="213"/>
                      <a:pt x="293" y="221"/>
                      <a:pt x="284" y="230"/>
                    </a:cubicBezTo>
                    <a:cubicBezTo>
                      <a:pt x="266" y="248"/>
                      <a:pt x="266" y="248"/>
                      <a:pt x="266" y="248"/>
                    </a:cubicBezTo>
                    <a:cubicBezTo>
                      <a:pt x="257" y="248"/>
                      <a:pt x="257" y="257"/>
                      <a:pt x="257" y="257"/>
                    </a:cubicBezTo>
                    <a:cubicBezTo>
                      <a:pt x="248" y="266"/>
                      <a:pt x="248" y="266"/>
                      <a:pt x="248" y="274"/>
                    </a:cubicBezTo>
                    <a:lnTo>
                      <a:pt x="248" y="274"/>
                    </a:lnTo>
                    <a:cubicBezTo>
                      <a:pt x="195" y="274"/>
                      <a:pt x="195" y="274"/>
                      <a:pt x="195" y="274"/>
                    </a:cubicBezTo>
                    <a:lnTo>
                      <a:pt x="195" y="274"/>
                    </a:lnTo>
                    <a:cubicBezTo>
                      <a:pt x="195" y="257"/>
                      <a:pt x="195" y="248"/>
                      <a:pt x="204" y="230"/>
                    </a:cubicBezTo>
                    <a:cubicBezTo>
                      <a:pt x="221" y="221"/>
                      <a:pt x="248" y="204"/>
                      <a:pt x="248" y="204"/>
                    </a:cubicBezTo>
                    <a:lnTo>
                      <a:pt x="257" y="195"/>
                    </a:lnTo>
                    <a:cubicBezTo>
                      <a:pt x="257" y="185"/>
                      <a:pt x="266" y="176"/>
                      <a:pt x="266" y="176"/>
                    </a:cubicBezTo>
                    <a:cubicBezTo>
                      <a:pt x="266" y="168"/>
                      <a:pt x="257" y="160"/>
                      <a:pt x="257" y="150"/>
                    </a:cubicBezTo>
                    <a:cubicBezTo>
                      <a:pt x="248" y="141"/>
                      <a:pt x="240" y="141"/>
                      <a:pt x="231" y="141"/>
                    </a:cubicBezTo>
                    <a:cubicBezTo>
                      <a:pt x="221" y="141"/>
                      <a:pt x="213" y="141"/>
                      <a:pt x="204" y="150"/>
                    </a:cubicBezTo>
                    <a:cubicBezTo>
                      <a:pt x="195" y="160"/>
                      <a:pt x="195" y="168"/>
                      <a:pt x="195" y="176"/>
                    </a:cubicBezTo>
                    <a:cubicBezTo>
                      <a:pt x="195" y="185"/>
                      <a:pt x="195" y="185"/>
                      <a:pt x="195" y="185"/>
                    </a:cubicBezTo>
                    <a:cubicBezTo>
                      <a:pt x="142" y="185"/>
                      <a:pt x="142" y="185"/>
                      <a:pt x="142" y="185"/>
                    </a:cubicBezTo>
                    <a:cubicBezTo>
                      <a:pt x="142" y="176"/>
                      <a:pt x="142" y="176"/>
                      <a:pt x="142" y="176"/>
                    </a:cubicBezTo>
                    <a:cubicBezTo>
                      <a:pt x="142" y="141"/>
                      <a:pt x="150" y="123"/>
                      <a:pt x="177" y="106"/>
                    </a:cubicBezTo>
                    <a:cubicBezTo>
                      <a:pt x="186" y="97"/>
                      <a:pt x="204" y="97"/>
                      <a:pt x="231" y="97"/>
                    </a:cubicBezTo>
                    <a:cubicBezTo>
                      <a:pt x="257" y="97"/>
                      <a:pt x="275" y="97"/>
                      <a:pt x="293" y="115"/>
                    </a:cubicBezTo>
                    <a:cubicBezTo>
                      <a:pt x="310" y="123"/>
                      <a:pt x="319" y="141"/>
                      <a:pt x="319" y="168"/>
                    </a:cubicBezTo>
                    <a:cubicBezTo>
                      <a:pt x="319" y="185"/>
                      <a:pt x="319" y="195"/>
                      <a:pt x="310" y="213"/>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3" name="Freeform 18"/>
              <p:cNvSpPr>
                <a:spLocks noChangeArrowheads="1"/>
              </p:cNvSpPr>
              <p:nvPr/>
            </p:nvSpPr>
            <p:spPr bwMode="auto">
              <a:xfrm>
                <a:off x="10522685" y="2541121"/>
                <a:ext cx="141250" cy="145267"/>
              </a:xfrm>
              <a:custGeom>
                <a:avLst/>
                <a:gdLst>
                  <a:gd name="T0" fmla="*/ 265 w 285"/>
                  <a:gd name="T1" fmla="*/ 125 h 294"/>
                  <a:gd name="T2" fmla="*/ 265 w 285"/>
                  <a:gd name="T3" fmla="*/ 125 h 294"/>
                  <a:gd name="T4" fmla="*/ 168 w 285"/>
                  <a:gd name="T5" fmla="*/ 125 h 294"/>
                  <a:gd name="T6" fmla="*/ 168 w 285"/>
                  <a:gd name="T7" fmla="*/ 18 h 294"/>
                  <a:gd name="T8" fmla="*/ 141 w 285"/>
                  <a:gd name="T9" fmla="*/ 0 h 294"/>
                  <a:gd name="T10" fmla="*/ 115 w 285"/>
                  <a:gd name="T11" fmla="*/ 18 h 294"/>
                  <a:gd name="T12" fmla="*/ 115 w 285"/>
                  <a:gd name="T13" fmla="*/ 125 h 294"/>
                  <a:gd name="T14" fmla="*/ 9 w 285"/>
                  <a:gd name="T15" fmla="*/ 125 h 294"/>
                  <a:gd name="T16" fmla="*/ 0 w 285"/>
                  <a:gd name="T17" fmla="*/ 142 h 294"/>
                  <a:gd name="T18" fmla="*/ 9 w 285"/>
                  <a:gd name="T19" fmla="*/ 169 h 294"/>
                  <a:gd name="T20" fmla="*/ 115 w 285"/>
                  <a:gd name="T21" fmla="*/ 169 h 294"/>
                  <a:gd name="T22" fmla="*/ 115 w 285"/>
                  <a:gd name="T23" fmla="*/ 275 h 294"/>
                  <a:gd name="T24" fmla="*/ 141 w 285"/>
                  <a:gd name="T25" fmla="*/ 293 h 294"/>
                  <a:gd name="T26" fmla="*/ 168 w 285"/>
                  <a:gd name="T27" fmla="*/ 275 h 294"/>
                  <a:gd name="T28" fmla="*/ 168 w 285"/>
                  <a:gd name="T29" fmla="*/ 169 h 294"/>
                  <a:gd name="T30" fmla="*/ 265 w 285"/>
                  <a:gd name="T31" fmla="*/ 169 h 294"/>
                  <a:gd name="T32" fmla="*/ 284 w 285"/>
                  <a:gd name="T33" fmla="*/ 142 h 294"/>
                  <a:gd name="T34" fmla="*/ 265 w 285"/>
                  <a:gd name="T35" fmla="*/ 1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294">
                    <a:moveTo>
                      <a:pt x="265" y="125"/>
                    </a:moveTo>
                    <a:lnTo>
                      <a:pt x="265" y="125"/>
                    </a:lnTo>
                    <a:cubicBezTo>
                      <a:pt x="168" y="125"/>
                      <a:pt x="168" y="125"/>
                      <a:pt x="168" y="125"/>
                    </a:cubicBezTo>
                    <a:cubicBezTo>
                      <a:pt x="168" y="18"/>
                      <a:pt x="168" y="18"/>
                      <a:pt x="168" y="18"/>
                    </a:cubicBezTo>
                    <a:cubicBezTo>
                      <a:pt x="168" y="0"/>
                      <a:pt x="150" y="0"/>
                      <a:pt x="141" y="0"/>
                    </a:cubicBezTo>
                    <a:cubicBezTo>
                      <a:pt x="124" y="0"/>
                      <a:pt x="115" y="0"/>
                      <a:pt x="115" y="18"/>
                    </a:cubicBezTo>
                    <a:cubicBezTo>
                      <a:pt x="115" y="125"/>
                      <a:pt x="115" y="125"/>
                      <a:pt x="115" y="125"/>
                    </a:cubicBezTo>
                    <a:cubicBezTo>
                      <a:pt x="9" y="125"/>
                      <a:pt x="9" y="125"/>
                      <a:pt x="9" y="125"/>
                    </a:cubicBezTo>
                    <a:cubicBezTo>
                      <a:pt x="0" y="125"/>
                      <a:pt x="0" y="133"/>
                      <a:pt x="0" y="142"/>
                    </a:cubicBezTo>
                    <a:cubicBezTo>
                      <a:pt x="0" y="160"/>
                      <a:pt x="0" y="169"/>
                      <a:pt x="9" y="169"/>
                    </a:cubicBezTo>
                    <a:cubicBezTo>
                      <a:pt x="115" y="169"/>
                      <a:pt x="115" y="169"/>
                      <a:pt x="115" y="169"/>
                    </a:cubicBezTo>
                    <a:cubicBezTo>
                      <a:pt x="115" y="275"/>
                      <a:pt x="115" y="275"/>
                      <a:pt x="115" y="275"/>
                    </a:cubicBezTo>
                    <a:cubicBezTo>
                      <a:pt x="115" y="284"/>
                      <a:pt x="124" y="293"/>
                      <a:pt x="141" y="293"/>
                    </a:cubicBezTo>
                    <a:cubicBezTo>
                      <a:pt x="150" y="293"/>
                      <a:pt x="168" y="284"/>
                      <a:pt x="168" y="275"/>
                    </a:cubicBezTo>
                    <a:cubicBezTo>
                      <a:pt x="168" y="169"/>
                      <a:pt x="168" y="169"/>
                      <a:pt x="168" y="169"/>
                    </a:cubicBezTo>
                    <a:cubicBezTo>
                      <a:pt x="265" y="169"/>
                      <a:pt x="265" y="169"/>
                      <a:pt x="265" y="169"/>
                    </a:cubicBezTo>
                    <a:cubicBezTo>
                      <a:pt x="284" y="169"/>
                      <a:pt x="284" y="160"/>
                      <a:pt x="284" y="142"/>
                    </a:cubicBezTo>
                    <a:cubicBezTo>
                      <a:pt x="284" y="133"/>
                      <a:pt x="284" y="125"/>
                      <a:pt x="265" y="125"/>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4" name="Freeform 19"/>
              <p:cNvSpPr>
                <a:spLocks noChangeArrowheads="1"/>
              </p:cNvSpPr>
              <p:nvPr/>
            </p:nvSpPr>
            <p:spPr bwMode="auto">
              <a:xfrm>
                <a:off x="10033744" y="2601830"/>
                <a:ext cx="139077" cy="21682"/>
              </a:xfrm>
              <a:custGeom>
                <a:avLst/>
                <a:gdLst>
                  <a:gd name="T0" fmla="*/ 265 w 283"/>
                  <a:gd name="T1" fmla="*/ 0 h 45"/>
                  <a:gd name="T2" fmla="*/ 265 w 283"/>
                  <a:gd name="T3" fmla="*/ 0 h 45"/>
                  <a:gd name="T4" fmla="*/ 9 w 283"/>
                  <a:gd name="T5" fmla="*/ 0 h 45"/>
                  <a:gd name="T6" fmla="*/ 0 w 283"/>
                  <a:gd name="T7" fmla="*/ 17 h 45"/>
                  <a:gd name="T8" fmla="*/ 9 w 283"/>
                  <a:gd name="T9" fmla="*/ 44 h 45"/>
                  <a:gd name="T10" fmla="*/ 265 w 283"/>
                  <a:gd name="T11" fmla="*/ 44 h 45"/>
                  <a:gd name="T12" fmla="*/ 282 w 283"/>
                  <a:gd name="T13" fmla="*/ 17 h 45"/>
                  <a:gd name="T14" fmla="*/ 265 w 283"/>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45">
                    <a:moveTo>
                      <a:pt x="265" y="0"/>
                    </a:moveTo>
                    <a:lnTo>
                      <a:pt x="265" y="0"/>
                    </a:lnTo>
                    <a:cubicBezTo>
                      <a:pt x="9" y="0"/>
                      <a:pt x="9" y="0"/>
                      <a:pt x="9" y="0"/>
                    </a:cubicBezTo>
                    <a:cubicBezTo>
                      <a:pt x="0" y="0"/>
                      <a:pt x="0" y="8"/>
                      <a:pt x="0" y="17"/>
                    </a:cubicBezTo>
                    <a:cubicBezTo>
                      <a:pt x="0" y="35"/>
                      <a:pt x="0" y="44"/>
                      <a:pt x="9" y="44"/>
                    </a:cubicBezTo>
                    <a:cubicBezTo>
                      <a:pt x="265" y="44"/>
                      <a:pt x="265" y="44"/>
                      <a:pt x="265" y="44"/>
                    </a:cubicBezTo>
                    <a:cubicBezTo>
                      <a:pt x="282" y="44"/>
                      <a:pt x="282" y="35"/>
                      <a:pt x="282" y="17"/>
                    </a:cubicBezTo>
                    <a:cubicBezTo>
                      <a:pt x="282" y="8"/>
                      <a:pt x="282" y="0"/>
                      <a:pt x="265" y="0"/>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5" name="Freeform 62"/>
              <p:cNvSpPr>
                <a:spLocks noChangeArrowheads="1"/>
              </p:cNvSpPr>
              <p:nvPr/>
            </p:nvSpPr>
            <p:spPr bwMode="auto">
              <a:xfrm>
                <a:off x="9048093" y="2494879"/>
                <a:ext cx="191230" cy="201642"/>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6" name="Freeform 63"/>
              <p:cNvSpPr>
                <a:spLocks noChangeArrowheads="1"/>
              </p:cNvSpPr>
              <p:nvPr/>
            </p:nvSpPr>
            <p:spPr bwMode="auto">
              <a:xfrm>
                <a:off x="4647629" y="2512226"/>
                <a:ext cx="191230" cy="169118"/>
              </a:xfrm>
              <a:custGeom>
                <a:avLst/>
                <a:gdLst>
                  <a:gd name="T0" fmla="*/ 345 w 390"/>
                  <a:gd name="T1" fmla="*/ 0 h 346"/>
                  <a:gd name="T2" fmla="*/ 345 w 390"/>
                  <a:gd name="T3" fmla="*/ 0 h 346"/>
                  <a:gd name="T4" fmla="*/ 44 w 390"/>
                  <a:gd name="T5" fmla="*/ 0 h 346"/>
                  <a:gd name="T6" fmla="*/ 0 w 390"/>
                  <a:gd name="T7" fmla="*/ 44 h 346"/>
                  <a:gd name="T8" fmla="*/ 0 w 390"/>
                  <a:gd name="T9" fmla="*/ 221 h 346"/>
                  <a:gd name="T10" fmla="*/ 44 w 390"/>
                  <a:gd name="T11" fmla="*/ 265 h 346"/>
                  <a:gd name="T12" fmla="*/ 142 w 390"/>
                  <a:gd name="T13" fmla="*/ 265 h 346"/>
                  <a:gd name="T14" fmla="*/ 248 w 390"/>
                  <a:gd name="T15" fmla="*/ 345 h 346"/>
                  <a:gd name="T16" fmla="*/ 248 w 390"/>
                  <a:gd name="T17" fmla="*/ 265 h 346"/>
                  <a:gd name="T18" fmla="*/ 345 w 390"/>
                  <a:gd name="T19" fmla="*/ 265 h 346"/>
                  <a:gd name="T20" fmla="*/ 389 w 390"/>
                  <a:gd name="T21" fmla="*/ 221 h 346"/>
                  <a:gd name="T22" fmla="*/ 389 w 390"/>
                  <a:gd name="T23" fmla="*/ 44 h 346"/>
                  <a:gd name="T24" fmla="*/ 345 w 390"/>
                  <a:gd name="T2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46">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7" name="Freeform 66"/>
              <p:cNvSpPr>
                <a:spLocks noChangeArrowheads="1"/>
              </p:cNvSpPr>
              <p:nvPr/>
            </p:nvSpPr>
            <p:spPr bwMode="auto">
              <a:xfrm>
                <a:off x="7563888" y="2481870"/>
                <a:ext cx="228171" cy="227660"/>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8" name="Freeform 68"/>
              <p:cNvSpPr>
                <a:spLocks noChangeArrowheads="1"/>
              </p:cNvSpPr>
              <p:nvPr/>
            </p:nvSpPr>
            <p:spPr bwMode="auto">
              <a:xfrm>
                <a:off x="8550460" y="2486206"/>
                <a:ext cx="210787" cy="227660"/>
              </a:xfrm>
              <a:custGeom>
                <a:avLst/>
                <a:gdLst>
                  <a:gd name="T0" fmla="*/ 327 w 426"/>
                  <a:gd name="T1" fmla="*/ 186 h 462"/>
                  <a:gd name="T2" fmla="*/ 327 w 426"/>
                  <a:gd name="T3" fmla="*/ 186 h 462"/>
                  <a:gd name="T4" fmla="*/ 150 w 426"/>
                  <a:gd name="T5" fmla="*/ 18 h 462"/>
                  <a:gd name="T6" fmla="*/ 97 w 426"/>
                  <a:gd name="T7" fmla="*/ 10 h 462"/>
                  <a:gd name="T8" fmla="*/ 70 w 426"/>
                  <a:gd name="T9" fmla="*/ 54 h 462"/>
                  <a:gd name="T10" fmla="*/ 35 w 426"/>
                  <a:gd name="T11" fmla="*/ 293 h 462"/>
                  <a:gd name="T12" fmla="*/ 26 w 426"/>
                  <a:gd name="T13" fmla="*/ 408 h 462"/>
                  <a:gd name="T14" fmla="*/ 248 w 426"/>
                  <a:gd name="T15" fmla="*/ 417 h 462"/>
                  <a:gd name="T16" fmla="*/ 407 w 426"/>
                  <a:gd name="T17" fmla="*/ 266 h 462"/>
                  <a:gd name="T18" fmla="*/ 327 w 426"/>
                  <a:gd name="T19" fmla="*/ 186 h 462"/>
                  <a:gd name="T20" fmla="*/ 238 w 426"/>
                  <a:gd name="T21" fmla="*/ 391 h 462"/>
                  <a:gd name="T22" fmla="*/ 238 w 426"/>
                  <a:gd name="T23" fmla="*/ 391 h 462"/>
                  <a:gd name="T24" fmla="*/ 53 w 426"/>
                  <a:gd name="T25" fmla="*/ 391 h 462"/>
                  <a:gd name="T26" fmla="*/ 194 w 426"/>
                  <a:gd name="T27" fmla="*/ 284 h 462"/>
                  <a:gd name="T28" fmla="*/ 372 w 426"/>
                  <a:gd name="T29" fmla="*/ 275 h 462"/>
                  <a:gd name="T30" fmla="*/ 238 w 426"/>
                  <a:gd name="T31" fmla="*/ 391 h 462"/>
                  <a:gd name="T32" fmla="*/ 203 w 426"/>
                  <a:gd name="T33" fmla="*/ 301 h 462"/>
                  <a:gd name="T34" fmla="*/ 203 w 426"/>
                  <a:gd name="T35" fmla="*/ 301 h 462"/>
                  <a:gd name="T36" fmla="*/ 97 w 426"/>
                  <a:gd name="T37" fmla="*/ 363 h 462"/>
                  <a:gd name="T38" fmla="*/ 167 w 426"/>
                  <a:gd name="T39" fmla="*/ 363 h 462"/>
                  <a:gd name="T40" fmla="*/ 221 w 426"/>
                  <a:gd name="T41" fmla="*/ 293 h 462"/>
                  <a:gd name="T42" fmla="*/ 221 w 426"/>
                  <a:gd name="T43" fmla="*/ 293 h 462"/>
                  <a:gd name="T44" fmla="*/ 203 w 426"/>
                  <a:gd name="T45" fmla="*/ 30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6" h="462">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lnTo>
                      <a:pt x="221" y="293"/>
                    </a:lnTo>
                    <a:cubicBezTo>
                      <a:pt x="221" y="293"/>
                      <a:pt x="212" y="301"/>
                      <a:pt x="203" y="30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19" name="Freeform 69"/>
              <p:cNvSpPr>
                <a:spLocks noChangeArrowheads="1"/>
              </p:cNvSpPr>
              <p:nvPr/>
            </p:nvSpPr>
            <p:spPr bwMode="auto">
              <a:xfrm>
                <a:off x="8048481" y="2490543"/>
                <a:ext cx="236865" cy="210314"/>
              </a:xfrm>
              <a:custGeom>
                <a:avLst/>
                <a:gdLst>
                  <a:gd name="T0" fmla="*/ 26 w 479"/>
                  <a:gd name="T1" fmla="*/ 123 h 426"/>
                  <a:gd name="T2" fmla="*/ 26 w 479"/>
                  <a:gd name="T3" fmla="*/ 123 h 426"/>
                  <a:gd name="T4" fmla="*/ 451 w 479"/>
                  <a:gd name="T5" fmla="*/ 123 h 426"/>
                  <a:gd name="T6" fmla="*/ 451 w 479"/>
                  <a:gd name="T7" fmla="*/ 106 h 426"/>
                  <a:gd name="T8" fmla="*/ 354 w 479"/>
                  <a:gd name="T9" fmla="*/ 79 h 426"/>
                  <a:gd name="T10" fmla="*/ 336 w 479"/>
                  <a:gd name="T11" fmla="*/ 79 h 426"/>
                  <a:gd name="T12" fmla="*/ 336 w 479"/>
                  <a:gd name="T13" fmla="*/ 0 h 426"/>
                  <a:gd name="T14" fmla="*/ 141 w 479"/>
                  <a:gd name="T15" fmla="*/ 0 h 426"/>
                  <a:gd name="T16" fmla="*/ 141 w 479"/>
                  <a:gd name="T17" fmla="*/ 79 h 426"/>
                  <a:gd name="T18" fmla="*/ 124 w 479"/>
                  <a:gd name="T19" fmla="*/ 79 h 426"/>
                  <a:gd name="T20" fmla="*/ 26 w 479"/>
                  <a:gd name="T21" fmla="*/ 106 h 426"/>
                  <a:gd name="T22" fmla="*/ 26 w 479"/>
                  <a:gd name="T23" fmla="*/ 123 h 426"/>
                  <a:gd name="T24" fmla="*/ 451 w 479"/>
                  <a:gd name="T25" fmla="*/ 159 h 426"/>
                  <a:gd name="T26" fmla="*/ 451 w 479"/>
                  <a:gd name="T27" fmla="*/ 159 h 426"/>
                  <a:gd name="T28" fmla="*/ 26 w 479"/>
                  <a:gd name="T29" fmla="*/ 159 h 426"/>
                  <a:gd name="T30" fmla="*/ 0 w 479"/>
                  <a:gd name="T31" fmla="*/ 185 h 426"/>
                  <a:gd name="T32" fmla="*/ 0 w 479"/>
                  <a:gd name="T33" fmla="*/ 274 h 426"/>
                  <a:gd name="T34" fmla="*/ 26 w 479"/>
                  <a:gd name="T35" fmla="*/ 300 h 426"/>
                  <a:gd name="T36" fmla="*/ 71 w 479"/>
                  <a:gd name="T37" fmla="*/ 300 h 426"/>
                  <a:gd name="T38" fmla="*/ 53 w 479"/>
                  <a:gd name="T39" fmla="*/ 425 h 426"/>
                  <a:gd name="T40" fmla="*/ 425 w 479"/>
                  <a:gd name="T41" fmla="*/ 425 h 426"/>
                  <a:gd name="T42" fmla="*/ 407 w 479"/>
                  <a:gd name="T43" fmla="*/ 300 h 426"/>
                  <a:gd name="T44" fmla="*/ 451 w 479"/>
                  <a:gd name="T45" fmla="*/ 300 h 426"/>
                  <a:gd name="T46" fmla="*/ 478 w 479"/>
                  <a:gd name="T47" fmla="*/ 274 h 426"/>
                  <a:gd name="T48" fmla="*/ 478 w 479"/>
                  <a:gd name="T49" fmla="*/ 185 h 426"/>
                  <a:gd name="T50" fmla="*/ 451 w 479"/>
                  <a:gd name="T51" fmla="*/ 159 h 426"/>
                  <a:gd name="T52" fmla="*/ 97 w 479"/>
                  <a:gd name="T53" fmla="*/ 372 h 426"/>
                  <a:gd name="T54" fmla="*/ 97 w 479"/>
                  <a:gd name="T55" fmla="*/ 372 h 426"/>
                  <a:gd name="T56" fmla="*/ 132 w 479"/>
                  <a:gd name="T57" fmla="*/ 212 h 426"/>
                  <a:gd name="T58" fmla="*/ 345 w 479"/>
                  <a:gd name="T59" fmla="*/ 212 h 426"/>
                  <a:gd name="T60" fmla="*/ 381 w 479"/>
                  <a:gd name="T61" fmla="*/ 372 h 426"/>
                  <a:gd name="T62" fmla="*/ 97 w 479"/>
                  <a:gd name="T63" fmla="*/ 37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9" h="426">
                    <a:moveTo>
                      <a:pt x="26" y="123"/>
                    </a:moveTo>
                    <a:lnTo>
                      <a:pt x="26" y="123"/>
                    </a:lnTo>
                    <a:cubicBezTo>
                      <a:pt x="451" y="123"/>
                      <a:pt x="451" y="123"/>
                      <a:pt x="451" y="123"/>
                    </a:cubicBezTo>
                    <a:cubicBezTo>
                      <a:pt x="460" y="123"/>
                      <a:pt x="460" y="115"/>
                      <a:pt x="451" y="106"/>
                    </a:cubicBezTo>
                    <a:cubicBezTo>
                      <a:pt x="451" y="106"/>
                      <a:pt x="372" y="79"/>
                      <a:pt x="354" y="79"/>
                    </a:cubicBezTo>
                    <a:cubicBezTo>
                      <a:pt x="336" y="79"/>
                      <a:pt x="336" y="79"/>
                      <a:pt x="336" y="79"/>
                    </a:cubicBezTo>
                    <a:cubicBezTo>
                      <a:pt x="336" y="0"/>
                      <a:pt x="336" y="0"/>
                      <a:pt x="336" y="0"/>
                    </a:cubicBezTo>
                    <a:cubicBezTo>
                      <a:pt x="141" y="0"/>
                      <a:pt x="141" y="0"/>
                      <a:pt x="141" y="0"/>
                    </a:cubicBezTo>
                    <a:cubicBezTo>
                      <a:pt x="141" y="79"/>
                      <a:pt x="141" y="79"/>
                      <a:pt x="141" y="79"/>
                    </a:cubicBezTo>
                    <a:cubicBezTo>
                      <a:pt x="124" y="79"/>
                      <a:pt x="124" y="79"/>
                      <a:pt x="124" y="79"/>
                    </a:cubicBezTo>
                    <a:cubicBezTo>
                      <a:pt x="106" y="79"/>
                      <a:pt x="26" y="106"/>
                      <a:pt x="26" y="106"/>
                    </a:cubicBezTo>
                    <a:cubicBezTo>
                      <a:pt x="17" y="115"/>
                      <a:pt x="17" y="123"/>
                      <a:pt x="26" y="123"/>
                    </a:cubicBezTo>
                    <a:close/>
                    <a:moveTo>
                      <a:pt x="451" y="159"/>
                    </a:moveTo>
                    <a:lnTo>
                      <a:pt x="451" y="159"/>
                    </a:lnTo>
                    <a:cubicBezTo>
                      <a:pt x="26" y="159"/>
                      <a:pt x="26" y="159"/>
                      <a:pt x="26" y="159"/>
                    </a:cubicBezTo>
                    <a:cubicBezTo>
                      <a:pt x="8" y="159"/>
                      <a:pt x="0" y="168"/>
                      <a:pt x="0" y="185"/>
                    </a:cubicBezTo>
                    <a:cubicBezTo>
                      <a:pt x="0" y="274"/>
                      <a:pt x="0" y="274"/>
                      <a:pt x="0" y="274"/>
                    </a:cubicBezTo>
                    <a:cubicBezTo>
                      <a:pt x="0" y="283"/>
                      <a:pt x="8" y="300"/>
                      <a:pt x="26" y="300"/>
                    </a:cubicBezTo>
                    <a:cubicBezTo>
                      <a:pt x="71" y="300"/>
                      <a:pt x="71" y="300"/>
                      <a:pt x="71" y="300"/>
                    </a:cubicBezTo>
                    <a:cubicBezTo>
                      <a:pt x="53" y="425"/>
                      <a:pt x="53" y="425"/>
                      <a:pt x="53" y="425"/>
                    </a:cubicBezTo>
                    <a:cubicBezTo>
                      <a:pt x="425" y="425"/>
                      <a:pt x="425" y="425"/>
                      <a:pt x="425" y="425"/>
                    </a:cubicBezTo>
                    <a:cubicBezTo>
                      <a:pt x="407" y="300"/>
                      <a:pt x="407" y="300"/>
                      <a:pt x="407" y="300"/>
                    </a:cubicBezTo>
                    <a:cubicBezTo>
                      <a:pt x="451" y="300"/>
                      <a:pt x="451" y="300"/>
                      <a:pt x="451" y="300"/>
                    </a:cubicBezTo>
                    <a:cubicBezTo>
                      <a:pt x="469" y="300"/>
                      <a:pt x="478" y="283"/>
                      <a:pt x="478" y="274"/>
                    </a:cubicBezTo>
                    <a:cubicBezTo>
                      <a:pt x="478" y="185"/>
                      <a:pt x="478" y="185"/>
                      <a:pt x="478" y="185"/>
                    </a:cubicBezTo>
                    <a:cubicBezTo>
                      <a:pt x="478" y="168"/>
                      <a:pt x="469" y="159"/>
                      <a:pt x="451" y="159"/>
                    </a:cubicBezTo>
                    <a:close/>
                    <a:moveTo>
                      <a:pt x="97" y="372"/>
                    </a:moveTo>
                    <a:lnTo>
                      <a:pt x="97" y="372"/>
                    </a:lnTo>
                    <a:cubicBezTo>
                      <a:pt x="132" y="212"/>
                      <a:pt x="132" y="212"/>
                      <a:pt x="132" y="212"/>
                    </a:cubicBezTo>
                    <a:cubicBezTo>
                      <a:pt x="345" y="212"/>
                      <a:pt x="345" y="212"/>
                      <a:pt x="345" y="212"/>
                    </a:cubicBezTo>
                    <a:cubicBezTo>
                      <a:pt x="381" y="372"/>
                      <a:pt x="381" y="372"/>
                      <a:pt x="381" y="372"/>
                    </a:cubicBezTo>
                    <a:lnTo>
                      <a:pt x="97" y="372"/>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0" name="Freeform 70"/>
              <p:cNvSpPr>
                <a:spLocks noChangeArrowheads="1"/>
              </p:cNvSpPr>
              <p:nvPr/>
            </p:nvSpPr>
            <p:spPr bwMode="auto">
              <a:xfrm>
                <a:off x="4132612" y="2486206"/>
                <a:ext cx="245558" cy="218988"/>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1" name="Freeform 71"/>
              <p:cNvSpPr>
                <a:spLocks noChangeArrowheads="1"/>
              </p:cNvSpPr>
              <p:nvPr/>
            </p:nvSpPr>
            <p:spPr bwMode="auto">
              <a:xfrm>
                <a:off x="5140915" y="2516562"/>
                <a:ext cx="219481" cy="162615"/>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2" name="Freeform 72"/>
              <p:cNvSpPr>
                <a:spLocks noChangeArrowheads="1"/>
              </p:cNvSpPr>
              <p:nvPr/>
            </p:nvSpPr>
            <p:spPr bwMode="auto">
              <a:xfrm>
                <a:off x="6603392" y="2499216"/>
                <a:ext cx="193402" cy="197305"/>
              </a:xfrm>
              <a:custGeom>
                <a:avLst/>
                <a:gdLst>
                  <a:gd name="T0" fmla="*/ 346 w 391"/>
                  <a:gd name="T1" fmla="*/ 0 h 400"/>
                  <a:gd name="T2" fmla="*/ 346 w 391"/>
                  <a:gd name="T3" fmla="*/ 0 h 400"/>
                  <a:gd name="T4" fmla="*/ 142 w 391"/>
                  <a:gd name="T5" fmla="*/ 0 h 400"/>
                  <a:gd name="T6" fmla="*/ 98 w 391"/>
                  <a:gd name="T7" fmla="*/ 44 h 400"/>
                  <a:gd name="T8" fmla="*/ 98 w 391"/>
                  <a:gd name="T9" fmla="*/ 248 h 400"/>
                  <a:gd name="T10" fmla="*/ 142 w 391"/>
                  <a:gd name="T11" fmla="*/ 292 h 400"/>
                  <a:gd name="T12" fmla="*/ 346 w 391"/>
                  <a:gd name="T13" fmla="*/ 292 h 400"/>
                  <a:gd name="T14" fmla="*/ 390 w 391"/>
                  <a:gd name="T15" fmla="*/ 248 h 400"/>
                  <a:gd name="T16" fmla="*/ 390 w 391"/>
                  <a:gd name="T17" fmla="*/ 44 h 400"/>
                  <a:gd name="T18" fmla="*/ 346 w 391"/>
                  <a:gd name="T19" fmla="*/ 0 h 400"/>
                  <a:gd name="T20" fmla="*/ 346 w 391"/>
                  <a:gd name="T21" fmla="*/ 248 h 400"/>
                  <a:gd name="T22" fmla="*/ 346 w 391"/>
                  <a:gd name="T23" fmla="*/ 248 h 400"/>
                  <a:gd name="T24" fmla="*/ 142 w 391"/>
                  <a:gd name="T25" fmla="*/ 248 h 400"/>
                  <a:gd name="T26" fmla="*/ 142 w 391"/>
                  <a:gd name="T27" fmla="*/ 44 h 400"/>
                  <a:gd name="T28" fmla="*/ 346 w 391"/>
                  <a:gd name="T29" fmla="*/ 44 h 400"/>
                  <a:gd name="T30" fmla="*/ 346 w 391"/>
                  <a:gd name="T31" fmla="*/ 248 h 400"/>
                  <a:gd name="T32" fmla="*/ 45 w 391"/>
                  <a:gd name="T33" fmla="*/ 195 h 400"/>
                  <a:gd name="T34" fmla="*/ 45 w 391"/>
                  <a:gd name="T35" fmla="*/ 195 h 400"/>
                  <a:gd name="T36" fmla="*/ 0 w 391"/>
                  <a:gd name="T37" fmla="*/ 195 h 400"/>
                  <a:gd name="T38" fmla="*/ 0 w 391"/>
                  <a:gd name="T39" fmla="*/ 346 h 400"/>
                  <a:gd name="T40" fmla="*/ 45 w 391"/>
                  <a:gd name="T41" fmla="*/ 399 h 400"/>
                  <a:gd name="T42" fmla="*/ 196 w 391"/>
                  <a:gd name="T43" fmla="*/ 399 h 400"/>
                  <a:gd name="T44" fmla="*/ 196 w 391"/>
                  <a:gd name="T45" fmla="*/ 346 h 400"/>
                  <a:gd name="T46" fmla="*/ 45 w 391"/>
                  <a:gd name="T47" fmla="*/ 346 h 400"/>
                  <a:gd name="T48" fmla="*/ 45 w 391"/>
                  <a:gd name="T49" fmla="*/ 19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400">
                    <a:moveTo>
                      <a:pt x="346" y="0"/>
                    </a:moveTo>
                    <a:lnTo>
                      <a:pt x="346" y="0"/>
                    </a:lnTo>
                    <a:cubicBezTo>
                      <a:pt x="142" y="0"/>
                      <a:pt x="142" y="0"/>
                      <a:pt x="142" y="0"/>
                    </a:cubicBezTo>
                    <a:cubicBezTo>
                      <a:pt x="115" y="0"/>
                      <a:pt x="98" y="18"/>
                      <a:pt x="98" y="44"/>
                    </a:cubicBezTo>
                    <a:cubicBezTo>
                      <a:pt x="98" y="248"/>
                      <a:pt x="98" y="248"/>
                      <a:pt x="98" y="248"/>
                    </a:cubicBezTo>
                    <a:cubicBezTo>
                      <a:pt x="98" y="274"/>
                      <a:pt x="115" y="292"/>
                      <a:pt x="142" y="292"/>
                    </a:cubicBezTo>
                    <a:cubicBezTo>
                      <a:pt x="346" y="292"/>
                      <a:pt x="346" y="292"/>
                      <a:pt x="346" y="292"/>
                    </a:cubicBezTo>
                    <a:cubicBezTo>
                      <a:pt x="372" y="292"/>
                      <a:pt x="390" y="274"/>
                      <a:pt x="390" y="248"/>
                    </a:cubicBezTo>
                    <a:cubicBezTo>
                      <a:pt x="390" y="44"/>
                      <a:pt x="390" y="44"/>
                      <a:pt x="390" y="44"/>
                    </a:cubicBezTo>
                    <a:cubicBezTo>
                      <a:pt x="390" y="18"/>
                      <a:pt x="372" y="0"/>
                      <a:pt x="346" y="0"/>
                    </a:cubicBezTo>
                    <a:close/>
                    <a:moveTo>
                      <a:pt x="346" y="248"/>
                    </a:moveTo>
                    <a:lnTo>
                      <a:pt x="346" y="248"/>
                    </a:lnTo>
                    <a:cubicBezTo>
                      <a:pt x="142" y="248"/>
                      <a:pt x="142" y="248"/>
                      <a:pt x="142" y="248"/>
                    </a:cubicBezTo>
                    <a:cubicBezTo>
                      <a:pt x="142" y="44"/>
                      <a:pt x="142" y="44"/>
                      <a:pt x="142" y="44"/>
                    </a:cubicBezTo>
                    <a:cubicBezTo>
                      <a:pt x="346" y="44"/>
                      <a:pt x="346" y="44"/>
                      <a:pt x="346" y="44"/>
                    </a:cubicBezTo>
                    <a:lnTo>
                      <a:pt x="346" y="248"/>
                    </a:lnTo>
                    <a:close/>
                    <a:moveTo>
                      <a:pt x="45" y="195"/>
                    </a:moveTo>
                    <a:lnTo>
                      <a:pt x="45" y="195"/>
                    </a:lnTo>
                    <a:cubicBezTo>
                      <a:pt x="0" y="195"/>
                      <a:pt x="0" y="195"/>
                      <a:pt x="0" y="195"/>
                    </a:cubicBezTo>
                    <a:cubicBezTo>
                      <a:pt x="0" y="346"/>
                      <a:pt x="0" y="346"/>
                      <a:pt x="0" y="346"/>
                    </a:cubicBezTo>
                    <a:cubicBezTo>
                      <a:pt x="0" y="372"/>
                      <a:pt x="18" y="399"/>
                      <a:pt x="45" y="399"/>
                    </a:cubicBezTo>
                    <a:cubicBezTo>
                      <a:pt x="196" y="399"/>
                      <a:pt x="196" y="399"/>
                      <a:pt x="196" y="399"/>
                    </a:cubicBezTo>
                    <a:cubicBezTo>
                      <a:pt x="196" y="346"/>
                      <a:pt x="196" y="346"/>
                      <a:pt x="196" y="346"/>
                    </a:cubicBezTo>
                    <a:cubicBezTo>
                      <a:pt x="45" y="346"/>
                      <a:pt x="45" y="346"/>
                      <a:pt x="45" y="346"/>
                    </a:cubicBezTo>
                    <a:lnTo>
                      <a:pt x="45" y="195"/>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3" name="Freeform 74"/>
              <p:cNvSpPr>
                <a:spLocks noChangeArrowheads="1"/>
              </p:cNvSpPr>
              <p:nvPr/>
            </p:nvSpPr>
            <p:spPr bwMode="auto">
              <a:xfrm>
                <a:off x="6097065" y="2494879"/>
                <a:ext cx="228173" cy="201642"/>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4" name="Freeform 78"/>
              <p:cNvSpPr>
                <a:spLocks noChangeArrowheads="1"/>
              </p:cNvSpPr>
              <p:nvPr/>
            </p:nvSpPr>
            <p:spPr bwMode="auto">
              <a:xfrm>
                <a:off x="7092330" y="2499216"/>
                <a:ext cx="195577" cy="197305"/>
              </a:xfrm>
              <a:custGeom>
                <a:avLst/>
                <a:gdLst>
                  <a:gd name="T0" fmla="*/ 381 w 399"/>
                  <a:gd name="T1" fmla="*/ 336 h 400"/>
                  <a:gd name="T2" fmla="*/ 381 w 399"/>
                  <a:gd name="T3" fmla="*/ 336 h 400"/>
                  <a:gd name="T4" fmla="*/ 292 w 399"/>
                  <a:gd name="T5" fmla="*/ 239 h 400"/>
                  <a:gd name="T6" fmla="*/ 310 w 399"/>
                  <a:gd name="T7" fmla="*/ 159 h 400"/>
                  <a:gd name="T8" fmla="*/ 151 w 399"/>
                  <a:gd name="T9" fmla="*/ 0 h 400"/>
                  <a:gd name="T10" fmla="*/ 0 w 399"/>
                  <a:gd name="T11" fmla="*/ 151 h 400"/>
                  <a:gd name="T12" fmla="*/ 160 w 399"/>
                  <a:gd name="T13" fmla="*/ 310 h 400"/>
                  <a:gd name="T14" fmla="*/ 230 w 399"/>
                  <a:gd name="T15" fmla="*/ 292 h 400"/>
                  <a:gd name="T16" fmla="*/ 328 w 399"/>
                  <a:gd name="T17" fmla="*/ 390 h 400"/>
                  <a:gd name="T18" fmla="*/ 363 w 399"/>
                  <a:gd name="T19" fmla="*/ 390 h 400"/>
                  <a:gd name="T20" fmla="*/ 389 w 399"/>
                  <a:gd name="T21" fmla="*/ 364 h 400"/>
                  <a:gd name="T22" fmla="*/ 381 w 399"/>
                  <a:gd name="T23" fmla="*/ 336 h 400"/>
                  <a:gd name="T24" fmla="*/ 44 w 399"/>
                  <a:gd name="T25" fmla="*/ 151 h 400"/>
                  <a:gd name="T26" fmla="*/ 44 w 399"/>
                  <a:gd name="T27" fmla="*/ 151 h 400"/>
                  <a:gd name="T28" fmla="*/ 151 w 399"/>
                  <a:gd name="T29" fmla="*/ 44 h 400"/>
                  <a:gd name="T30" fmla="*/ 266 w 399"/>
                  <a:gd name="T31" fmla="*/ 159 h 400"/>
                  <a:gd name="T32" fmla="*/ 160 w 399"/>
                  <a:gd name="T33" fmla="*/ 266 h 400"/>
                  <a:gd name="T34" fmla="*/ 44 w 399"/>
                  <a:gd name="T35" fmla="*/ 15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9" h="40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5" name="Freeform 85"/>
              <p:cNvSpPr>
                <a:spLocks noChangeArrowheads="1"/>
              </p:cNvSpPr>
              <p:nvPr/>
            </p:nvSpPr>
            <p:spPr bwMode="auto">
              <a:xfrm>
                <a:off x="2189888" y="2490543"/>
                <a:ext cx="219481" cy="214650"/>
              </a:xfrm>
              <a:custGeom>
                <a:avLst/>
                <a:gdLst>
                  <a:gd name="T0" fmla="*/ 443 w 444"/>
                  <a:gd name="T1" fmla="*/ 159 h 435"/>
                  <a:gd name="T2" fmla="*/ 284 w 444"/>
                  <a:gd name="T3" fmla="*/ 159 h 435"/>
                  <a:gd name="T4" fmla="*/ 222 w 444"/>
                  <a:gd name="T5" fmla="*/ 0 h 435"/>
                  <a:gd name="T6" fmla="*/ 160 w 444"/>
                  <a:gd name="T7" fmla="*/ 159 h 435"/>
                  <a:gd name="T8" fmla="*/ 0 w 444"/>
                  <a:gd name="T9" fmla="*/ 159 h 435"/>
                  <a:gd name="T10" fmla="*/ 133 w 444"/>
                  <a:gd name="T11" fmla="*/ 256 h 435"/>
                  <a:gd name="T12" fmla="*/ 88 w 444"/>
                  <a:gd name="T13" fmla="*/ 434 h 435"/>
                  <a:gd name="T14" fmla="*/ 222 w 444"/>
                  <a:gd name="T15" fmla="*/ 327 h 435"/>
                  <a:gd name="T16" fmla="*/ 354 w 444"/>
                  <a:gd name="T17" fmla="*/ 434 h 435"/>
                  <a:gd name="T18" fmla="*/ 310 w 444"/>
                  <a:gd name="T19" fmla="*/ 256 h 435"/>
                  <a:gd name="T20" fmla="*/ 443 w 444"/>
                  <a:gd name="T21" fmla="*/ 159 h 435"/>
                  <a:gd name="T22" fmla="*/ 222 w 444"/>
                  <a:gd name="T23" fmla="*/ 283 h 435"/>
                  <a:gd name="T24" fmla="*/ 141 w 444"/>
                  <a:gd name="T25" fmla="*/ 344 h 435"/>
                  <a:gd name="T26" fmla="*/ 177 w 444"/>
                  <a:gd name="T27" fmla="*/ 256 h 435"/>
                  <a:gd name="T28" fmla="*/ 106 w 444"/>
                  <a:gd name="T29" fmla="*/ 194 h 435"/>
                  <a:gd name="T30" fmla="*/ 195 w 444"/>
                  <a:gd name="T31" fmla="*/ 203 h 435"/>
                  <a:gd name="T32" fmla="*/ 222 w 444"/>
                  <a:gd name="T33" fmla="*/ 97 h 435"/>
                  <a:gd name="T34" fmla="*/ 248 w 444"/>
                  <a:gd name="T35" fmla="*/ 203 h 435"/>
                  <a:gd name="T36" fmla="*/ 337 w 444"/>
                  <a:gd name="T37" fmla="*/ 194 h 435"/>
                  <a:gd name="T38" fmla="*/ 266 w 444"/>
                  <a:gd name="T39" fmla="*/ 256 h 435"/>
                  <a:gd name="T40" fmla="*/ 293 w 444"/>
                  <a:gd name="T41" fmla="*/ 344 h 435"/>
                  <a:gd name="T42" fmla="*/ 222 w 444"/>
                  <a:gd name="T43" fmla="*/ 28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6" name="Freeform 159"/>
              <p:cNvSpPr>
                <a:spLocks noChangeArrowheads="1"/>
              </p:cNvSpPr>
              <p:nvPr/>
            </p:nvSpPr>
            <p:spPr bwMode="auto">
              <a:xfrm>
                <a:off x="10959472" y="2528112"/>
                <a:ext cx="245556" cy="169118"/>
              </a:xfrm>
              <a:custGeom>
                <a:avLst/>
                <a:gdLst>
                  <a:gd name="T0" fmla="*/ 443 w 497"/>
                  <a:gd name="T1" fmla="*/ 0 h 346"/>
                  <a:gd name="T2" fmla="*/ 443 w 497"/>
                  <a:gd name="T3" fmla="*/ 0 h 346"/>
                  <a:gd name="T4" fmla="*/ 212 w 497"/>
                  <a:gd name="T5" fmla="*/ 0 h 346"/>
                  <a:gd name="T6" fmla="*/ 177 w 497"/>
                  <a:gd name="T7" fmla="*/ 8 h 346"/>
                  <a:gd name="T8" fmla="*/ 9 w 497"/>
                  <a:gd name="T9" fmla="*/ 159 h 346"/>
                  <a:gd name="T10" fmla="*/ 9 w 497"/>
                  <a:gd name="T11" fmla="*/ 186 h 346"/>
                  <a:gd name="T12" fmla="*/ 177 w 497"/>
                  <a:gd name="T13" fmla="*/ 327 h 346"/>
                  <a:gd name="T14" fmla="*/ 212 w 497"/>
                  <a:gd name="T15" fmla="*/ 345 h 346"/>
                  <a:gd name="T16" fmla="*/ 443 w 497"/>
                  <a:gd name="T17" fmla="*/ 345 h 346"/>
                  <a:gd name="T18" fmla="*/ 496 w 497"/>
                  <a:gd name="T19" fmla="*/ 292 h 346"/>
                  <a:gd name="T20" fmla="*/ 496 w 497"/>
                  <a:gd name="T21" fmla="*/ 44 h 346"/>
                  <a:gd name="T22" fmla="*/ 443 w 497"/>
                  <a:gd name="T23" fmla="*/ 0 h 346"/>
                  <a:gd name="T24" fmla="*/ 372 w 497"/>
                  <a:gd name="T25" fmla="*/ 274 h 346"/>
                  <a:gd name="T26" fmla="*/ 372 w 497"/>
                  <a:gd name="T27" fmla="*/ 274 h 346"/>
                  <a:gd name="T28" fmla="*/ 309 w 497"/>
                  <a:gd name="T29" fmla="*/ 204 h 346"/>
                  <a:gd name="T30" fmla="*/ 248 w 497"/>
                  <a:gd name="T31" fmla="*/ 274 h 346"/>
                  <a:gd name="T32" fmla="*/ 212 w 497"/>
                  <a:gd name="T33" fmla="*/ 230 h 346"/>
                  <a:gd name="T34" fmla="*/ 274 w 497"/>
                  <a:gd name="T35" fmla="*/ 168 h 346"/>
                  <a:gd name="T36" fmla="*/ 212 w 497"/>
                  <a:gd name="T37" fmla="*/ 106 h 346"/>
                  <a:gd name="T38" fmla="*/ 248 w 497"/>
                  <a:gd name="T39" fmla="*/ 70 h 346"/>
                  <a:gd name="T40" fmla="*/ 309 w 497"/>
                  <a:gd name="T41" fmla="*/ 133 h 346"/>
                  <a:gd name="T42" fmla="*/ 372 w 497"/>
                  <a:gd name="T43" fmla="*/ 70 h 346"/>
                  <a:gd name="T44" fmla="*/ 416 w 497"/>
                  <a:gd name="T45" fmla="*/ 106 h 346"/>
                  <a:gd name="T46" fmla="*/ 346 w 497"/>
                  <a:gd name="T47" fmla="*/ 168 h 346"/>
                  <a:gd name="T48" fmla="*/ 416 w 497"/>
                  <a:gd name="T49" fmla="*/ 230 h 346"/>
                  <a:gd name="T50" fmla="*/ 372 w 497"/>
                  <a:gd name="T51" fmla="*/ 27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7" h="346">
                    <a:moveTo>
                      <a:pt x="443" y="0"/>
                    </a:moveTo>
                    <a:lnTo>
                      <a:pt x="443" y="0"/>
                    </a:lnTo>
                    <a:cubicBezTo>
                      <a:pt x="212" y="0"/>
                      <a:pt x="212" y="0"/>
                      <a:pt x="212" y="0"/>
                    </a:cubicBezTo>
                    <a:cubicBezTo>
                      <a:pt x="195" y="0"/>
                      <a:pt x="186" y="0"/>
                      <a:pt x="177" y="8"/>
                    </a:cubicBezTo>
                    <a:cubicBezTo>
                      <a:pt x="9" y="159"/>
                      <a:pt x="9" y="159"/>
                      <a:pt x="9" y="159"/>
                    </a:cubicBezTo>
                    <a:cubicBezTo>
                      <a:pt x="0" y="168"/>
                      <a:pt x="0" y="177"/>
                      <a:pt x="9" y="186"/>
                    </a:cubicBezTo>
                    <a:cubicBezTo>
                      <a:pt x="177" y="327"/>
                      <a:pt x="177" y="327"/>
                      <a:pt x="177" y="327"/>
                    </a:cubicBezTo>
                    <a:cubicBezTo>
                      <a:pt x="186" y="336"/>
                      <a:pt x="195" y="345"/>
                      <a:pt x="212" y="345"/>
                    </a:cubicBezTo>
                    <a:cubicBezTo>
                      <a:pt x="443" y="345"/>
                      <a:pt x="443" y="345"/>
                      <a:pt x="443" y="345"/>
                    </a:cubicBezTo>
                    <a:cubicBezTo>
                      <a:pt x="469" y="345"/>
                      <a:pt x="496" y="319"/>
                      <a:pt x="496" y="292"/>
                    </a:cubicBezTo>
                    <a:cubicBezTo>
                      <a:pt x="496" y="44"/>
                      <a:pt x="496" y="44"/>
                      <a:pt x="496" y="44"/>
                    </a:cubicBezTo>
                    <a:cubicBezTo>
                      <a:pt x="496" y="17"/>
                      <a:pt x="469" y="0"/>
                      <a:pt x="443" y="0"/>
                    </a:cubicBezTo>
                    <a:close/>
                    <a:moveTo>
                      <a:pt x="372" y="274"/>
                    </a:moveTo>
                    <a:lnTo>
                      <a:pt x="372" y="274"/>
                    </a:lnTo>
                    <a:cubicBezTo>
                      <a:pt x="309" y="204"/>
                      <a:pt x="309" y="204"/>
                      <a:pt x="309" y="204"/>
                    </a:cubicBezTo>
                    <a:cubicBezTo>
                      <a:pt x="248" y="274"/>
                      <a:pt x="248" y="274"/>
                      <a:pt x="248" y="274"/>
                    </a:cubicBezTo>
                    <a:cubicBezTo>
                      <a:pt x="212" y="230"/>
                      <a:pt x="212" y="230"/>
                      <a:pt x="212" y="230"/>
                    </a:cubicBezTo>
                    <a:cubicBezTo>
                      <a:pt x="274" y="168"/>
                      <a:pt x="274" y="168"/>
                      <a:pt x="274" y="168"/>
                    </a:cubicBezTo>
                    <a:cubicBezTo>
                      <a:pt x="212" y="106"/>
                      <a:pt x="212" y="106"/>
                      <a:pt x="212" y="106"/>
                    </a:cubicBezTo>
                    <a:cubicBezTo>
                      <a:pt x="248" y="70"/>
                      <a:pt x="248" y="70"/>
                      <a:pt x="248" y="70"/>
                    </a:cubicBezTo>
                    <a:cubicBezTo>
                      <a:pt x="309" y="133"/>
                      <a:pt x="309" y="133"/>
                      <a:pt x="309" y="133"/>
                    </a:cubicBezTo>
                    <a:cubicBezTo>
                      <a:pt x="372" y="70"/>
                      <a:pt x="372" y="70"/>
                      <a:pt x="372" y="70"/>
                    </a:cubicBezTo>
                    <a:cubicBezTo>
                      <a:pt x="416" y="106"/>
                      <a:pt x="416" y="106"/>
                      <a:pt x="416" y="106"/>
                    </a:cubicBezTo>
                    <a:cubicBezTo>
                      <a:pt x="346" y="168"/>
                      <a:pt x="346" y="168"/>
                      <a:pt x="346" y="168"/>
                    </a:cubicBezTo>
                    <a:cubicBezTo>
                      <a:pt x="416" y="230"/>
                      <a:pt x="416" y="230"/>
                      <a:pt x="416" y="230"/>
                    </a:cubicBezTo>
                    <a:lnTo>
                      <a:pt x="372" y="274"/>
                    </a:ln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7" name="Freeform 170"/>
              <p:cNvSpPr>
                <a:spLocks noChangeArrowheads="1"/>
              </p:cNvSpPr>
              <p:nvPr/>
            </p:nvSpPr>
            <p:spPr bwMode="auto">
              <a:xfrm>
                <a:off x="2691868" y="2477534"/>
                <a:ext cx="193402" cy="227660"/>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sp>
            <p:nvSpPr>
              <p:cNvPr id="28" name="Freeform 171"/>
              <p:cNvSpPr>
                <a:spLocks noChangeArrowheads="1"/>
              </p:cNvSpPr>
              <p:nvPr/>
            </p:nvSpPr>
            <p:spPr bwMode="auto">
              <a:xfrm>
                <a:off x="3180807" y="2486206"/>
                <a:ext cx="193404" cy="227660"/>
              </a:xfrm>
              <a:custGeom>
                <a:avLst/>
                <a:gdLst>
                  <a:gd name="T0" fmla="*/ 107 w 392"/>
                  <a:gd name="T1" fmla="*/ 293 h 462"/>
                  <a:gd name="T2" fmla="*/ 107 w 392"/>
                  <a:gd name="T3" fmla="*/ 293 h 462"/>
                  <a:gd name="T4" fmla="*/ 72 w 392"/>
                  <a:gd name="T5" fmla="*/ 444 h 462"/>
                  <a:gd name="T6" fmla="*/ 186 w 392"/>
                  <a:gd name="T7" fmla="*/ 329 h 462"/>
                  <a:gd name="T8" fmla="*/ 293 w 392"/>
                  <a:gd name="T9" fmla="*/ 239 h 462"/>
                  <a:gd name="T10" fmla="*/ 293 w 392"/>
                  <a:gd name="T11" fmla="*/ 63 h 462"/>
                  <a:gd name="T12" fmla="*/ 80 w 392"/>
                  <a:gd name="T13" fmla="*/ 0 h 462"/>
                  <a:gd name="T14" fmla="*/ 0 w 392"/>
                  <a:gd name="T15" fmla="*/ 248 h 462"/>
                  <a:gd name="T16" fmla="*/ 107 w 392"/>
                  <a:gd name="T17" fmla="*/ 293 h 462"/>
                  <a:gd name="T18" fmla="*/ 319 w 392"/>
                  <a:gd name="T19" fmla="*/ 284 h 462"/>
                  <a:gd name="T20" fmla="*/ 319 w 392"/>
                  <a:gd name="T21" fmla="*/ 284 h 462"/>
                  <a:gd name="T22" fmla="*/ 391 w 392"/>
                  <a:gd name="T23" fmla="*/ 213 h 462"/>
                  <a:gd name="T24" fmla="*/ 391 w 392"/>
                  <a:gd name="T25" fmla="*/ 89 h 462"/>
                  <a:gd name="T26" fmla="*/ 319 w 392"/>
                  <a:gd name="T27" fmla="*/ 18 h 462"/>
                  <a:gd name="T28" fmla="*/ 346 w 392"/>
                  <a:gd name="T29" fmla="*/ 71 h 462"/>
                  <a:gd name="T30" fmla="*/ 346 w 392"/>
                  <a:gd name="T31" fmla="*/ 231 h 462"/>
                  <a:gd name="T32" fmla="*/ 319 w 392"/>
                  <a:gd name="T33" fmla="*/ 28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462">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grpFill/>
              <a:ln>
                <a:noFill/>
              </a:ln>
              <a:effectLst/>
            </p:spPr>
            <p:txBody>
              <a:bodyPr wrap="none" anchor="ctr"/>
              <a:lstStyle/>
              <a:p>
                <a:pPr defTabSz="534670" eaLnBrk="1" fontAlgn="auto" hangingPunct="1">
                  <a:lnSpc>
                    <a:spcPct val="120000"/>
                  </a:lnSpc>
                </a:pPr>
                <a:endParaRPr kumimoji="0" lang="en-US" sz="2105">
                  <a:solidFill>
                    <a:schemeClr val="bg1"/>
                  </a:solidFill>
                  <a:cs typeface="+mn-ea"/>
                  <a:sym typeface="+mn-lt"/>
                </a:endParaRPr>
              </a:p>
            </p:txBody>
          </p:sp>
        </p:grpSp>
      </p:grpSp>
      <p:sp>
        <p:nvSpPr>
          <p:cNvPr id="290" name="文本框 289"/>
          <p:cNvSpPr txBox="1"/>
          <p:nvPr/>
        </p:nvSpPr>
        <p:spPr>
          <a:xfrm>
            <a:off x="3300615" y="856842"/>
            <a:ext cx="5590771" cy="699743"/>
          </a:xfrm>
          <a:prstGeom prst="rect">
            <a:avLst/>
          </a:prstGeom>
          <a:noFill/>
        </p:spPr>
        <p:txBody>
          <a:bodyPr wrap="square" rtlCol="0">
            <a:spAutoFit/>
          </a:bodyPr>
          <a:lstStyle/>
          <a:p>
            <a:pPr algn="ctr">
              <a:lnSpc>
                <a:spcPct val="120000"/>
              </a:lnSpc>
            </a:pPr>
            <a:r>
              <a:rPr lang="zh-CN" altLang="en-US" sz="3600" b="1">
                <a:solidFill>
                  <a:schemeClr val="accent1"/>
                </a:solidFill>
                <a:cs typeface="+mn-ea"/>
                <a:sym typeface="+mn-lt"/>
              </a:rPr>
              <a:t>赠送图标页</a:t>
            </a:r>
            <a:r>
              <a:rPr lang="en-US" altLang="zh-CN" sz="3600" b="1">
                <a:solidFill>
                  <a:schemeClr val="accent1"/>
                </a:solidFill>
                <a:cs typeface="+mn-ea"/>
                <a:sym typeface="+mn-lt"/>
              </a:rPr>
              <a:t>1</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 name="组合 1032"/>
          <p:cNvGrpSpPr/>
          <p:nvPr/>
        </p:nvGrpSpPr>
        <p:grpSpPr>
          <a:xfrm>
            <a:off x="7569244" y="1786642"/>
            <a:ext cx="2090857" cy="657809"/>
            <a:chOff x="7849733" y="2186211"/>
            <a:chExt cx="2090857" cy="657809"/>
          </a:xfrm>
        </p:grpSpPr>
        <p:sp>
          <p:nvSpPr>
            <p:cNvPr id="198" name="Freeform 24"/>
            <p:cNvSpPr>
              <a:spLocks noChangeAspect="1" noEditPoints="1"/>
            </p:cNvSpPr>
            <p:nvPr/>
          </p:nvSpPr>
          <p:spPr bwMode="auto">
            <a:xfrm>
              <a:off x="7849733" y="2190974"/>
              <a:ext cx="360362" cy="360362"/>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26 w 60"/>
                <a:gd name="T11" fmla="*/ 44 h 60"/>
                <a:gd name="T12" fmla="*/ 12 w 60"/>
                <a:gd name="T13" fmla="*/ 30 h 60"/>
                <a:gd name="T14" fmla="*/ 17 w 60"/>
                <a:gd name="T15" fmla="*/ 24 h 60"/>
                <a:gd name="T16" fmla="*/ 26 w 60"/>
                <a:gd name="T17" fmla="*/ 33 h 60"/>
                <a:gd name="T18" fmla="*/ 43 w 60"/>
                <a:gd name="T19" fmla="*/ 16 h 60"/>
                <a:gd name="T20" fmla="*/ 48 w 60"/>
                <a:gd name="T21" fmla="*/ 22 h 60"/>
                <a:gd name="T22" fmla="*/ 26 w 60"/>
                <a:gd name="T23"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26" y="44"/>
                  </a:moveTo>
                  <a:cubicBezTo>
                    <a:pt x="12" y="30"/>
                    <a:pt x="12" y="30"/>
                    <a:pt x="12" y="30"/>
                  </a:cubicBezTo>
                  <a:cubicBezTo>
                    <a:pt x="17" y="24"/>
                    <a:pt x="17" y="24"/>
                    <a:pt x="17" y="24"/>
                  </a:cubicBezTo>
                  <a:cubicBezTo>
                    <a:pt x="26" y="33"/>
                    <a:pt x="26" y="33"/>
                    <a:pt x="26" y="33"/>
                  </a:cubicBezTo>
                  <a:cubicBezTo>
                    <a:pt x="43" y="16"/>
                    <a:pt x="43" y="16"/>
                    <a:pt x="43" y="16"/>
                  </a:cubicBezTo>
                  <a:cubicBezTo>
                    <a:pt x="48" y="22"/>
                    <a:pt x="48" y="22"/>
                    <a:pt x="48" y="22"/>
                  </a:cubicBezTo>
                  <a:lnTo>
                    <a:pt x="26" y="44"/>
                  </a:lnTo>
                  <a:close/>
                </a:path>
              </a:pathLst>
            </a:cu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199" name="文本框 198"/>
            <p:cNvSpPr txBox="1"/>
            <p:nvPr/>
          </p:nvSpPr>
          <p:spPr>
            <a:xfrm>
              <a:off x="8319633" y="2186211"/>
              <a:ext cx="1620957" cy="657809"/>
            </a:xfrm>
            <a:prstGeom prst="rect">
              <a:avLst/>
            </a:prstGeom>
            <a:noFill/>
          </p:spPr>
          <p:txBody>
            <a:bodyPr wrap="none">
              <a:spAutoFit/>
            </a:bodyPr>
            <a:lstStyle/>
            <a:p>
              <a:pPr>
                <a:lnSpc>
                  <a:spcPct val="120000"/>
                </a:lnSpc>
                <a:spcBef>
                  <a:spcPct val="0"/>
                </a:spcBef>
              </a:pPr>
              <a:r>
                <a:rPr lang="zh-CN" altLang="en-US" sz="1600" b="1" dirty="0">
                  <a:solidFill>
                    <a:schemeClr val="bg1"/>
                  </a:solidFill>
                  <a:cs typeface="+mn-ea"/>
                  <a:sym typeface="+mn-lt"/>
                </a:rPr>
                <a:t>模拟锁相放大器</a:t>
              </a:r>
              <a:endParaRPr lang="en-US" altLang="zh-CN" sz="1600" b="1" dirty="0">
                <a:solidFill>
                  <a:schemeClr val="bg1"/>
                </a:solidFill>
                <a:cs typeface="+mn-ea"/>
                <a:sym typeface="+mn-lt"/>
              </a:endParaRPr>
            </a:p>
            <a:p>
              <a:pPr>
                <a:lnSpc>
                  <a:spcPct val="120000"/>
                </a:lnSpc>
                <a:spcBef>
                  <a:spcPct val="0"/>
                </a:spcBef>
              </a:pPr>
              <a:r>
                <a:rPr lang="zh-CN" altLang="en-US" sz="1600" b="1" dirty="0">
                  <a:solidFill>
                    <a:schemeClr val="bg1"/>
                  </a:solidFill>
                  <a:cs typeface="+mn-ea"/>
                  <a:sym typeface="+mn-lt"/>
                </a:rPr>
                <a:t>数字锁相放大器</a:t>
              </a:r>
            </a:p>
          </p:txBody>
        </p:sp>
      </p:grpSp>
      <p:grpSp>
        <p:nvGrpSpPr>
          <p:cNvPr id="1032" name="组合 1031"/>
          <p:cNvGrpSpPr/>
          <p:nvPr/>
        </p:nvGrpSpPr>
        <p:grpSpPr>
          <a:xfrm>
            <a:off x="3792560" y="5213264"/>
            <a:ext cx="4045901" cy="949427"/>
            <a:chOff x="1199243" y="3865786"/>
            <a:chExt cx="4045901" cy="949427"/>
          </a:xfrm>
        </p:grpSpPr>
        <p:sp>
          <p:nvSpPr>
            <p:cNvPr id="207" name="Freeform 24"/>
            <p:cNvSpPr>
              <a:spLocks noChangeAspect="1" noEditPoints="1"/>
            </p:cNvSpPr>
            <p:nvPr/>
          </p:nvSpPr>
          <p:spPr bwMode="auto">
            <a:xfrm>
              <a:off x="1199243" y="3870549"/>
              <a:ext cx="358775" cy="358775"/>
            </a:xfrm>
            <a:custGeom>
              <a:avLst/>
              <a:gdLst>
                <a:gd name="T0" fmla="*/ 2147483646 w 60"/>
                <a:gd name="T1" fmla="*/ 0 h 60"/>
                <a:gd name="T2" fmla="*/ 0 w 60"/>
                <a:gd name="T3" fmla="*/ 2147483646 h 60"/>
                <a:gd name="T4" fmla="*/ 2147483646 w 60"/>
                <a:gd name="T5" fmla="*/ 2147483646 h 60"/>
                <a:gd name="T6" fmla="*/ 2147483646 w 60"/>
                <a:gd name="T7" fmla="*/ 2147483646 h 60"/>
                <a:gd name="T8" fmla="*/ 2147483646 w 60"/>
                <a:gd name="T9" fmla="*/ 0 h 60"/>
                <a:gd name="T10" fmla="*/ 2147483646 w 60"/>
                <a:gd name="T11" fmla="*/ 2147483646 h 60"/>
                <a:gd name="T12" fmla="*/ 2147483646 w 60"/>
                <a:gd name="T13" fmla="*/ 2147483646 h 60"/>
                <a:gd name="T14" fmla="*/ 2147483646 w 60"/>
                <a:gd name="T15" fmla="*/ 2147483646 h 60"/>
                <a:gd name="T16" fmla="*/ 2147483646 w 60"/>
                <a:gd name="T17" fmla="*/ 2147483646 h 60"/>
                <a:gd name="T18" fmla="*/ 2147483646 w 60"/>
                <a:gd name="T19" fmla="*/ 2147483646 h 60"/>
                <a:gd name="T20" fmla="*/ 2147483646 w 60"/>
                <a:gd name="T21" fmla="*/ 2147483646 h 60"/>
                <a:gd name="T22" fmla="*/ 2147483646 w 60"/>
                <a:gd name="T23" fmla="*/ 2147483646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26" y="44"/>
                  </a:moveTo>
                  <a:cubicBezTo>
                    <a:pt x="12" y="30"/>
                    <a:pt x="12" y="30"/>
                    <a:pt x="12" y="30"/>
                  </a:cubicBezTo>
                  <a:cubicBezTo>
                    <a:pt x="17" y="24"/>
                    <a:pt x="17" y="24"/>
                    <a:pt x="17" y="24"/>
                  </a:cubicBezTo>
                  <a:cubicBezTo>
                    <a:pt x="26" y="33"/>
                    <a:pt x="26" y="33"/>
                    <a:pt x="26" y="33"/>
                  </a:cubicBezTo>
                  <a:cubicBezTo>
                    <a:pt x="43" y="16"/>
                    <a:pt x="43" y="16"/>
                    <a:pt x="43" y="16"/>
                  </a:cubicBezTo>
                  <a:cubicBezTo>
                    <a:pt x="48" y="22"/>
                    <a:pt x="48" y="22"/>
                    <a:pt x="48" y="22"/>
                  </a:cubicBezTo>
                  <a:lnTo>
                    <a:pt x="26" y="44"/>
                  </a:lnTo>
                  <a:close/>
                </a:path>
              </a:pathLst>
            </a:cu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208" name="文本框 214"/>
            <p:cNvSpPr txBox="1">
              <a:spLocks noChangeArrowheads="1"/>
            </p:cNvSpPr>
            <p:nvPr/>
          </p:nvSpPr>
          <p:spPr bwMode="auto">
            <a:xfrm>
              <a:off x="1667556" y="3865786"/>
              <a:ext cx="1005403"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nSpc>
                  <a:spcPct val="120000"/>
                </a:lnSpc>
                <a:spcBef>
                  <a:spcPct val="0"/>
                </a:spcBef>
                <a:buNone/>
              </a:pPr>
              <a:r>
                <a:rPr lang="zh-CN" altLang="en-US" sz="1600" b="1" dirty="0">
                  <a:solidFill>
                    <a:schemeClr val="bg1"/>
                  </a:solidFill>
                  <a:latin typeface="+mn-lt"/>
                  <a:ea typeface="+mn-ea"/>
                  <a:cs typeface="+mn-ea"/>
                  <a:sym typeface="+mn-lt"/>
                </a:rPr>
                <a:t>主要部件</a:t>
              </a:r>
            </a:p>
          </p:txBody>
        </p:sp>
        <p:sp>
          <p:nvSpPr>
            <p:cNvPr id="209" name="文本框 215"/>
            <p:cNvSpPr txBox="1">
              <a:spLocks noChangeArrowheads="1"/>
            </p:cNvSpPr>
            <p:nvPr/>
          </p:nvSpPr>
          <p:spPr bwMode="auto">
            <a:xfrm>
              <a:off x="1667556" y="4228129"/>
              <a:ext cx="3577588" cy="58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0"/>
                </a:spcBef>
                <a:buNone/>
              </a:pPr>
              <a:r>
                <a:rPr lang="zh-CN" altLang="en-US" sz="1400" dirty="0">
                  <a:solidFill>
                    <a:schemeClr val="bg1"/>
                  </a:solidFill>
                  <a:latin typeface="+mn-lt"/>
                  <a:ea typeface="+mn-ea"/>
                  <a:cs typeface="+mn-ea"/>
                  <a:sym typeface="+mn-lt"/>
                </a:rPr>
                <a:t>放大器、加法器、乘法器、滤波器、移相器</a:t>
              </a:r>
              <a:endParaRPr lang="en-US" altLang="zh-CN" sz="1400" dirty="0">
                <a:solidFill>
                  <a:schemeClr val="bg1"/>
                </a:solidFill>
                <a:latin typeface="+mn-lt"/>
                <a:ea typeface="+mn-ea"/>
                <a:cs typeface="+mn-ea"/>
                <a:sym typeface="+mn-lt"/>
              </a:endParaRPr>
            </a:p>
            <a:p>
              <a:pPr defTabSz="1216660">
                <a:lnSpc>
                  <a:spcPct val="120000"/>
                </a:lnSpc>
                <a:spcBef>
                  <a:spcPct val="0"/>
                </a:spcBef>
                <a:buNone/>
              </a:pPr>
              <a:r>
                <a:rPr lang="zh-CN" altLang="en-US" sz="1400" dirty="0">
                  <a:solidFill>
                    <a:schemeClr val="bg1"/>
                  </a:solidFill>
                  <a:latin typeface="+mn-lt"/>
                  <a:ea typeface="+mn-ea"/>
                  <a:cs typeface="+mn-ea"/>
                  <a:sym typeface="+mn-lt"/>
                </a:rPr>
                <a:t>示波器</a:t>
              </a:r>
              <a:endParaRPr lang="en-US" altLang="zh-CN" sz="1400" dirty="0">
                <a:solidFill>
                  <a:schemeClr val="bg1"/>
                </a:solidFill>
                <a:latin typeface="+mn-lt"/>
                <a:ea typeface="+mn-ea"/>
                <a:cs typeface="+mn-ea"/>
                <a:sym typeface="+mn-lt"/>
              </a:endParaRPr>
            </a:p>
          </p:txBody>
        </p:sp>
      </p:grpSp>
      <p:sp>
        <p:nvSpPr>
          <p:cNvPr id="211" name="文本框 210"/>
          <p:cNvSpPr txBox="1"/>
          <p:nvPr/>
        </p:nvSpPr>
        <p:spPr>
          <a:xfrm>
            <a:off x="1524035" y="520311"/>
            <a:ext cx="2654300"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背景知识</a:t>
            </a:r>
          </a:p>
        </p:txBody>
      </p:sp>
      <p:grpSp>
        <p:nvGrpSpPr>
          <p:cNvPr id="213" name="组合 212"/>
          <p:cNvGrpSpPr/>
          <p:nvPr>
            <p:custDataLst>
              <p:tags r:id="rId2"/>
            </p:custDataLst>
          </p:nvPr>
        </p:nvGrpSpPr>
        <p:grpSpPr>
          <a:xfrm>
            <a:off x="562966" y="520311"/>
            <a:ext cx="724026" cy="699743"/>
            <a:chOff x="-1828799" y="-88608"/>
            <a:chExt cx="754743" cy="754743"/>
          </a:xfrm>
        </p:grpSpPr>
        <p:sp>
          <p:nvSpPr>
            <p:cNvPr id="212" name="椭圆 211"/>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7" name="椭圆 21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031" name="组合 1030"/>
          <p:cNvGrpSpPr/>
          <p:nvPr/>
        </p:nvGrpSpPr>
        <p:grpSpPr>
          <a:xfrm>
            <a:off x="931454" y="1540656"/>
            <a:ext cx="3575051" cy="1303508"/>
            <a:chOff x="1211943" y="1940225"/>
            <a:chExt cx="3575051" cy="1303508"/>
          </a:xfrm>
        </p:grpSpPr>
        <p:sp>
          <p:nvSpPr>
            <p:cNvPr id="204" name="Freeform 24"/>
            <p:cNvSpPr>
              <a:spLocks noChangeAspect="1" noEditPoints="1"/>
            </p:cNvSpPr>
            <p:nvPr/>
          </p:nvSpPr>
          <p:spPr bwMode="auto">
            <a:xfrm>
              <a:off x="1211943" y="2190974"/>
              <a:ext cx="358775" cy="360362"/>
            </a:xfrm>
            <a:custGeom>
              <a:avLst/>
              <a:gdLst>
                <a:gd name="T0" fmla="*/ 2147483646 w 60"/>
                <a:gd name="T1" fmla="*/ 0 h 60"/>
                <a:gd name="T2" fmla="*/ 0 w 60"/>
                <a:gd name="T3" fmla="*/ 2147483646 h 60"/>
                <a:gd name="T4" fmla="*/ 2147483646 w 60"/>
                <a:gd name="T5" fmla="*/ 2147483646 h 60"/>
                <a:gd name="T6" fmla="*/ 2147483646 w 60"/>
                <a:gd name="T7" fmla="*/ 2147483646 h 60"/>
                <a:gd name="T8" fmla="*/ 2147483646 w 60"/>
                <a:gd name="T9" fmla="*/ 0 h 60"/>
                <a:gd name="T10" fmla="*/ 2147483646 w 60"/>
                <a:gd name="T11" fmla="*/ 2147483646 h 60"/>
                <a:gd name="T12" fmla="*/ 2147483646 w 60"/>
                <a:gd name="T13" fmla="*/ 2147483646 h 60"/>
                <a:gd name="T14" fmla="*/ 2147483646 w 60"/>
                <a:gd name="T15" fmla="*/ 2147483646 h 60"/>
                <a:gd name="T16" fmla="*/ 2147483646 w 60"/>
                <a:gd name="T17" fmla="*/ 2147483646 h 60"/>
                <a:gd name="T18" fmla="*/ 2147483646 w 60"/>
                <a:gd name="T19" fmla="*/ 2147483646 h 60"/>
                <a:gd name="T20" fmla="*/ 2147483646 w 60"/>
                <a:gd name="T21" fmla="*/ 2147483646 h 60"/>
                <a:gd name="T22" fmla="*/ 2147483646 w 60"/>
                <a:gd name="T23" fmla="*/ 2147483646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26" y="44"/>
                  </a:moveTo>
                  <a:cubicBezTo>
                    <a:pt x="12" y="30"/>
                    <a:pt x="12" y="30"/>
                    <a:pt x="12" y="30"/>
                  </a:cubicBezTo>
                  <a:cubicBezTo>
                    <a:pt x="17" y="24"/>
                    <a:pt x="17" y="24"/>
                    <a:pt x="17" y="24"/>
                  </a:cubicBezTo>
                  <a:cubicBezTo>
                    <a:pt x="26" y="33"/>
                    <a:pt x="26" y="33"/>
                    <a:pt x="26" y="33"/>
                  </a:cubicBezTo>
                  <a:cubicBezTo>
                    <a:pt x="43" y="16"/>
                    <a:pt x="43" y="16"/>
                    <a:pt x="43" y="16"/>
                  </a:cubicBezTo>
                  <a:cubicBezTo>
                    <a:pt x="48" y="22"/>
                    <a:pt x="48" y="22"/>
                    <a:pt x="48" y="22"/>
                  </a:cubicBezTo>
                  <a:lnTo>
                    <a:pt x="26" y="44"/>
                  </a:lnTo>
                  <a:close/>
                </a:path>
              </a:pathLst>
            </a:cu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sym typeface="+mn-lt"/>
              </a:endParaRPr>
            </a:p>
          </p:txBody>
        </p:sp>
        <p:sp>
          <p:nvSpPr>
            <p:cNvPr id="205" name="文本框 211"/>
            <p:cNvSpPr txBox="1">
              <a:spLocks noChangeArrowheads="1"/>
            </p:cNvSpPr>
            <p:nvPr/>
          </p:nvSpPr>
          <p:spPr bwMode="auto">
            <a:xfrm>
              <a:off x="1680257" y="1940225"/>
              <a:ext cx="2955470" cy="95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ct val="120000"/>
                </a:lnSpc>
                <a:spcBef>
                  <a:spcPct val="0"/>
                </a:spcBef>
                <a:buFontTx/>
                <a:buNone/>
              </a:pPr>
              <a:r>
                <a:rPr lang="zh-CN" altLang="en-US" sz="1600" b="1" dirty="0">
                  <a:solidFill>
                    <a:schemeClr val="bg1"/>
                  </a:solidFill>
                  <a:latin typeface="+mn-lt"/>
                  <a:ea typeface="+mn-ea"/>
                  <a:cs typeface="+mn-ea"/>
                  <a:sym typeface="+mn-lt"/>
                </a:rPr>
                <a:t>锁相放大器可以在干扰极大的环境下分离出特定波频率信号的放大器</a:t>
              </a:r>
            </a:p>
          </p:txBody>
        </p:sp>
        <p:sp>
          <p:nvSpPr>
            <p:cNvPr id="220" name="文本框 206"/>
            <p:cNvSpPr txBox="1">
              <a:spLocks noChangeArrowheads="1"/>
            </p:cNvSpPr>
            <p:nvPr/>
          </p:nvSpPr>
          <p:spPr bwMode="auto">
            <a:xfrm>
              <a:off x="1680257" y="2916849"/>
              <a:ext cx="310673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0"/>
                </a:spcBef>
                <a:buNone/>
              </a:pPr>
              <a:r>
                <a:rPr lang="zh-CN" altLang="en-US" sz="1400" dirty="0">
                  <a:solidFill>
                    <a:schemeClr val="bg1"/>
                  </a:solidFill>
                  <a:latin typeface="+mn-lt"/>
                  <a:ea typeface="+mn-ea"/>
                  <a:cs typeface="+mn-ea"/>
                  <a:sym typeface="+mn-lt"/>
                </a:rPr>
                <a:t>信噪比可低至</a:t>
              </a:r>
              <a:r>
                <a:rPr lang="en-US" altLang="zh-CN" sz="1400" dirty="0">
                  <a:solidFill>
                    <a:schemeClr val="bg1"/>
                  </a:solidFill>
                  <a:latin typeface="+mn-lt"/>
                  <a:ea typeface="+mn-ea"/>
                  <a:cs typeface="+mn-ea"/>
                  <a:sym typeface="+mn-lt"/>
                </a:rPr>
                <a:t>-60dB</a:t>
              </a:r>
              <a:r>
                <a:rPr lang="zh-CN" altLang="en-US" sz="1400" dirty="0">
                  <a:solidFill>
                    <a:schemeClr val="bg1"/>
                  </a:solidFill>
                  <a:latin typeface="+mn-lt"/>
                  <a:ea typeface="+mn-ea"/>
                  <a:cs typeface="+mn-ea"/>
                  <a:sym typeface="+mn-lt"/>
                </a:rPr>
                <a:t>甚至更低</a:t>
              </a:r>
              <a:endParaRPr lang="en-US" altLang="zh-CN" sz="1400" dirty="0">
                <a:solidFill>
                  <a:schemeClr val="bg1"/>
                </a:solidFill>
                <a:latin typeface="+mn-lt"/>
                <a:ea typeface="+mn-ea"/>
                <a:cs typeface="+mn-ea"/>
                <a:sym typeface="+mn-lt"/>
              </a:endParaRPr>
            </a:p>
          </p:txBody>
        </p:sp>
      </p:grpSp>
      <p:sp>
        <p:nvSpPr>
          <p:cNvPr id="1029" name="Freeform 8"/>
          <p:cNvSpPr>
            <a:spLocks noEditPoints="1"/>
          </p:cNvSpPr>
          <p:nvPr/>
        </p:nvSpPr>
        <p:spPr bwMode="auto">
          <a:xfrm>
            <a:off x="4682188" y="2367742"/>
            <a:ext cx="2266646" cy="2264550"/>
          </a:xfrm>
          <a:custGeom>
            <a:avLst/>
            <a:gdLst>
              <a:gd name="T0" fmla="*/ 3681 w 4322"/>
              <a:gd name="T1" fmla="*/ 3676 h 4318"/>
              <a:gd name="T2" fmla="*/ 643 w 4322"/>
              <a:gd name="T3" fmla="*/ 642 h 4318"/>
              <a:gd name="T4" fmla="*/ 3681 w 4322"/>
              <a:gd name="T5" fmla="*/ 642 h 4318"/>
              <a:gd name="T6" fmla="*/ 450 w 4322"/>
              <a:gd name="T7" fmla="*/ 449 h 4318"/>
              <a:gd name="T8" fmla="*/ 3873 w 4322"/>
              <a:gd name="T9" fmla="*/ 3868 h 4318"/>
              <a:gd name="T10" fmla="*/ 2114 w 4322"/>
              <a:gd name="T11" fmla="*/ 1295 h 4318"/>
              <a:gd name="T12" fmla="*/ 1149 w 4322"/>
              <a:gd name="T13" fmla="*/ 3023 h 4318"/>
              <a:gd name="T14" fmla="*/ 2114 w 4322"/>
              <a:gd name="T15" fmla="*/ 1295 h 4318"/>
              <a:gd name="T16" fmla="*/ 2306 w 4322"/>
              <a:gd name="T17" fmla="*/ 1103 h 4318"/>
              <a:gd name="T18" fmla="*/ 956 w 4322"/>
              <a:gd name="T19" fmla="*/ 3215 h 4318"/>
              <a:gd name="T20" fmla="*/ 2306 w 4322"/>
              <a:gd name="T21" fmla="*/ 1103 h 4318"/>
              <a:gd name="T22" fmla="*/ 3173 w 4322"/>
              <a:gd name="T23" fmla="*/ 1825 h 4318"/>
              <a:gd name="T24" fmla="*/ 2787 w 4322"/>
              <a:gd name="T25" fmla="*/ 1295 h 4318"/>
              <a:gd name="T26" fmla="*/ 3173 w 4322"/>
              <a:gd name="T27" fmla="*/ 1295 h 4318"/>
              <a:gd name="T28" fmla="*/ 2594 w 4322"/>
              <a:gd name="T29" fmla="*/ 1103 h 4318"/>
              <a:gd name="T30" fmla="*/ 3366 w 4322"/>
              <a:gd name="T31" fmla="*/ 2017 h 4318"/>
              <a:gd name="T32" fmla="*/ 3173 w 4322"/>
              <a:gd name="T33" fmla="*/ 2499 h 4318"/>
              <a:gd name="T34" fmla="*/ 2787 w 4322"/>
              <a:gd name="T35" fmla="*/ 3023 h 4318"/>
              <a:gd name="T36" fmla="*/ 3173 w 4322"/>
              <a:gd name="T37" fmla="*/ 2499 h 4318"/>
              <a:gd name="T38" fmla="*/ 3366 w 4322"/>
              <a:gd name="T39" fmla="*/ 2306 h 4318"/>
              <a:gd name="T40" fmla="*/ 2594 w 4322"/>
              <a:gd name="T41" fmla="*/ 3215 h 4318"/>
              <a:gd name="T42" fmla="*/ 3366 w 4322"/>
              <a:gd name="T43" fmla="*/ 2306 h 4318"/>
              <a:gd name="T44" fmla="*/ 1207 w 4322"/>
              <a:gd name="T45" fmla="*/ 0 h 4318"/>
              <a:gd name="T46" fmla="*/ 1399 w 4322"/>
              <a:gd name="T47" fmla="*/ 481 h 4318"/>
              <a:gd name="T48" fmla="*/ 1970 w 4322"/>
              <a:gd name="T49" fmla="*/ 0 h 4318"/>
              <a:gd name="T50" fmla="*/ 1778 w 4322"/>
              <a:gd name="T51" fmla="*/ 481 h 4318"/>
              <a:gd name="T52" fmla="*/ 1970 w 4322"/>
              <a:gd name="T53" fmla="*/ 0 h 4318"/>
              <a:gd name="T54" fmla="*/ 2352 w 4322"/>
              <a:gd name="T55" fmla="*/ 0 h 4318"/>
              <a:gd name="T56" fmla="*/ 2545 w 4322"/>
              <a:gd name="T57" fmla="*/ 481 h 4318"/>
              <a:gd name="T58" fmla="*/ 3116 w 4322"/>
              <a:gd name="T59" fmla="*/ 0 h 4318"/>
              <a:gd name="T60" fmla="*/ 2923 w 4322"/>
              <a:gd name="T61" fmla="*/ 481 h 4318"/>
              <a:gd name="T62" fmla="*/ 3116 w 4322"/>
              <a:gd name="T63" fmla="*/ 0 h 4318"/>
              <a:gd name="T64" fmla="*/ 1207 w 4322"/>
              <a:gd name="T65" fmla="*/ 3837 h 4318"/>
              <a:gd name="T66" fmla="*/ 1399 w 4322"/>
              <a:gd name="T67" fmla="*/ 4318 h 4318"/>
              <a:gd name="T68" fmla="*/ 1970 w 4322"/>
              <a:gd name="T69" fmla="*/ 3837 h 4318"/>
              <a:gd name="T70" fmla="*/ 1778 w 4322"/>
              <a:gd name="T71" fmla="*/ 4318 h 4318"/>
              <a:gd name="T72" fmla="*/ 1970 w 4322"/>
              <a:gd name="T73" fmla="*/ 3837 h 4318"/>
              <a:gd name="T74" fmla="*/ 2352 w 4322"/>
              <a:gd name="T75" fmla="*/ 3837 h 4318"/>
              <a:gd name="T76" fmla="*/ 2545 w 4322"/>
              <a:gd name="T77" fmla="*/ 4318 h 4318"/>
              <a:gd name="T78" fmla="*/ 3116 w 4322"/>
              <a:gd name="T79" fmla="*/ 3837 h 4318"/>
              <a:gd name="T80" fmla="*/ 2923 w 4322"/>
              <a:gd name="T81" fmla="*/ 4318 h 4318"/>
              <a:gd name="T82" fmla="*/ 3116 w 4322"/>
              <a:gd name="T83" fmla="*/ 3837 h 4318"/>
              <a:gd name="T84" fmla="*/ 0 w 4322"/>
              <a:gd name="T85" fmla="*/ 2920 h 4318"/>
              <a:gd name="T86" fmla="*/ 482 w 4322"/>
              <a:gd name="T87" fmla="*/ 3113 h 4318"/>
              <a:gd name="T88" fmla="*/ 482 w 4322"/>
              <a:gd name="T89" fmla="*/ 2348 h 4318"/>
              <a:gd name="T90" fmla="*/ 0 w 4322"/>
              <a:gd name="T91" fmla="*/ 2541 h 4318"/>
              <a:gd name="T92" fmla="*/ 482 w 4322"/>
              <a:gd name="T93" fmla="*/ 2348 h 4318"/>
              <a:gd name="T94" fmla="*/ 0 w 4322"/>
              <a:gd name="T95" fmla="*/ 1777 h 4318"/>
              <a:gd name="T96" fmla="*/ 482 w 4322"/>
              <a:gd name="T97" fmla="*/ 1969 h 4318"/>
              <a:gd name="T98" fmla="*/ 482 w 4322"/>
              <a:gd name="T99" fmla="*/ 1205 h 4318"/>
              <a:gd name="T100" fmla="*/ 0 w 4322"/>
              <a:gd name="T101" fmla="*/ 1397 h 4318"/>
              <a:gd name="T102" fmla="*/ 482 w 4322"/>
              <a:gd name="T103" fmla="*/ 1205 h 4318"/>
              <a:gd name="T104" fmla="*/ 3840 w 4322"/>
              <a:gd name="T105" fmla="*/ 2920 h 4318"/>
              <a:gd name="T106" fmla="*/ 4322 w 4322"/>
              <a:gd name="T107" fmla="*/ 3113 h 4318"/>
              <a:gd name="T108" fmla="*/ 4322 w 4322"/>
              <a:gd name="T109" fmla="*/ 2348 h 4318"/>
              <a:gd name="T110" fmla="*/ 3840 w 4322"/>
              <a:gd name="T111" fmla="*/ 2541 h 4318"/>
              <a:gd name="T112" fmla="*/ 4322 w 4322"/>
              <a:gd name="T113" fmla="*/ 2348 h 4318"/>
              <a:gd name="T114" fmla="*/ 3840 w 4322"/>
              <a:gd name="T115" fmla="*/ 1777 h 4318"/>
              <a:gd name="T116" fmla="*/ 4322 w 4322"/>
              <a:gd name="T117" fmla="*/ 1969 h 4318"/>
              <a:gd name="T118" fmla="*/ 4322 w 4322"/>
              <a:gd name="T119" fmla="*/ 1205 h 4318"/>
              <a:gd name="T120" fmla="*/ 3840 w 4322"/>
              <a:gd name="T121" fmla="*/ 1397 h 4318"/>
              <a:gd name="T122" fmla="*/ 4322 w 4322"/>
              <a:gd name="T123" fmla="*/ 1205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2" h="4318">
                <a:moveTo>
                  <a:pt x="3681" y="642"/>
                </a:moveTo>
                <a:lnTo>
                  <a:pt x="3681" y="3676"/>
                </a:lnTo>
                <a:lnTo>
                  <a:pt x="643" y="3676"/>
                </a:lnTo>
                <a:lnTo>
                  <a:pt x="643" y="642"/>
                </a:lnTo>
                <a:lnTo>
                  <a:pt x="3681" y="642"/>
                </a:lnTo>
                <a:lnTo>
                  <a:pt x="3681" y="642"/>
                </a:lnTo>
                <a:close/>
                <a:moveTo>
                  <a:pt x="3873" y="449"/>
                </a:moveTo>
                <a:lnTo>
                  <a:pt x="450" y="449"/>
                </a:lnTo>
                <a:lnTo>
                  <a:pt x="450" y="3868"/>
                </a:lnTo>
                <a:lnTo>
                  <a:pt x="3873" y="3868"/>
                </a:lnTo>
                <a:lnTo>
                  <a:pt x="3873" y="449"/>
                </a:lnTo>
                <a:close/>
                <a:moveTo>
                  <a:pt x="2114" y="1295"/>
                </a:moveTo>
                <a:lnTo>
                  <a:pt x="2114" y="3023"/>
                </a:lnTo>
                <a:lnTo>
                  <a:pt x="1149" y="3023"/>
                </a:lnTo>
                <a:lnTo>
                  <a:pt x="1149" y="1295"/>
                </a:lnTo>
                <a:lnTo>
                  <a:pt x="2114" y="1295"/>
                </a:lnTo>
                <a:lnTo>
                  <a:pt x="2114" y="1295"/>
                </a:lnTo>
                <a:close/>
                <a:moveTo>
                  <a:pt x="2306" y="1103"/>
                </a:moveTo>
                <a:lnTo>
                  <a:pt x="956" y="1103"/>
                </a:lnTo>
                <a:lnTo>
                  <a:pt x="956" y="3215"/>
                </a:lnTo>
                <a:lnTo>
                  <a:pt x="2306" y="3215"/>
                </a:lnTo>
                <a:lnTo>
                  <a:pt x="2306" y="1103"/>
                </a:lnTo>
                <a:close/>
                <a:moveTo>
                  <a:pt x="3173" y="1295"/>
                </a:moveTo>
                <a:lnTo>
                  <a:pt x="3173" y="1825"/>
                </a:lnTo>
                <a:lnTo>
                  <a:pt x="2787" y="1825"/>
                </a:lnTo>
                <a:lnTo>
                  <a:pt x="2787" y="1295"/>
                </a:lnTo>
                <a:lnTo>
                  <a:pt x="3173" y="1295"/>
                </a:lnTo>
                <a:lnTo>
                  <a:pt x="3173" y="1295"/>
                </a:lnTo>
                <a:close/>
                <a:moveTo>
                  <a:pt x="3366" y="1103"/>
                </a:moveTo>
                <a:lnTo>
                  <a:pt x="2594" y="1103"/>
                </a:lnTo>
                <a:lnTo>
                  <a:pt x="2594" y="2017"/>
                </a:lnTo>
                <a:lnTo>
                  <a:pt x="3366" y="2017"/>
                </a:lnTo>
                <a:lnTo>
                  <a:pt x="3366" y="1103"/>
                </a:lnTo>
                <a:close/>
                <a:moveTo>
                  <a:pt x="3173" y="2499"/>
                </a:moveTo>
                <a:lnTo>
                  <a:pt x="3173" y="3023"/>
                </a:lnTo>
                <a:lnTo>
                  <a:pt x="2787" y="3023"/>
                </a:lnTo>
                <a:lnTo>
                  <a:pt x="2787" y="2499"/>
                </a:lnTo>
                <a:lnTo>
                  <a:pt x="3173" y="2499"/>
                </a:lnTo>
                <a:lnTo>
                  <a:pt x="3173" y="2499"/>
                </a:lnTo>
                <a:close/>
                <a:moveTo>
                  <a:pt x="3366" y="2306"/>
                </a:moveTo>
                <a:lnTo>
                  <a:pt x="2594" y="2306"/>
                </a:lnTo>
                <a:lnTo>
                  <a:pt x="2594" y="3215"/>
                </a:lnTo>
                <a:lnTo>
                  <a:pt x="3366" y="3215"/>
                </a:lnTo>
                <a:lnTo>
                  <a:pt x="3366" y="2306"/>
                </a:lnTo>
                <a:close/>
                <a:moveTo>
                  <a:pt x="1399" y="0"/>
                </a:moveTo>
                <a:lnTo>
                  <a:pt x="1207" y="0"/>
                </a:lnTo>
                <a:lnTo>
                  <a:pt x="1207" y="481"/>
                </a:lnTo>
                <a:lnTo>
                  <a:pt x="1399" y="481"/>
                </a:lnTo>
                <a:lnTo>
                  <a:pt x="1399" y="0"/>
                </a:lnTo>
                <a:close/>
                <a:moveTo>
                  <a:pt x="1970" y="0"/>
                </a:moveTo>
                <a:lnTo>
                  <a:pt x="1778" y="0"/>
                </a:lnTo>
                <a:lnTo>
                  <a:pt x="1778" y="481"/>
                </a:lnTo>
                <a:lnTo>
                  <a:pt x="1970" y="481"/>
                </a:lnTo>
                <a:lnTo>
                  <a:pt x="1970" y="0"/>
                </a:lnTo>
                <a:close/>
                <a:moveTo>
                  <a:pt x="2545" y="0"/>
                </a:moveTo>
                <a:lnTo>
                  <a:pt x="2352" y="0"/>
                </a:lnTo>
                <a:lnTo>
                  <a:pt x="2352" y="481"/>
                </a:lnTo>
                <a:lnTo>
                  <a:pt x="2545" y="481"/>
                </a:lnTo>
                <a:lnTo>
                  <a:pt x="2545" y="0"/>
                </a:lnTo>
                <a:close/>
                <a:moveTo>
                  <a:pt x="3116" y="0"/>
                </a:moveTo>
                <a:lnTo>
                  <a:pt x="2923" y="0"/>
                </a:lnTo>
                <a:lnTo>
                  <a:pt x="2923" y="481"/>
                </a:lnTo>
                <a:lnTo>
                  <a:pt x="3116" y="481"/>
                </a:lnTo>
                <a:lnTo>
                  <a:pt x="3116" y="0"/>
                </a:lnTo>
                <a:close/>
                <a:moveTo>
                  <a:pt x="1399" y="3837"/>
                </a:moveTo>
                <a:lnTo>
                  <a:pt x="1207" y="3837"/>
                </a:lnTo>
                <a:lnTo>
                  <a:pt x="1207" y="4318"/>
                </a:lnTo>
                <a:lnTo>
                  <a:pt x="1399" y="4318"/>
                </a:lnTo>
                <a:lnTo>
                  <a:pt x="1399" y="3837"/>
                </a:lnTo>
                <a:close/>
                <a:moveTo>
                  <a:pt x="1970" y="3837"/>
                </a:moveTo>
                <a:lnTo>
                  <a:pt x="1778" y="3837"/>
                </a:lnTo>
                <a:lnTo>
                  <a:pt x="1778" y="4318"/>
                </a:lnTo>
                <a:lnTo>
                  <a:pt x="1970" y="4318"/>
                </a:lnTo>
                <a:lnTo>
                  <a:pt x="1970" y="3837"/>
                </a:lnTo>
                <a:close/>
                <a:moveTo>
                  <a:pt x="2545" y="3837"/>
                </a:moveTo>
                <a:lnTo>
                  <a:pt x="2352" y="3837"/>
                </a:lnTo>
                <a:lnTo>
                  <a:pt x="2352" y="4318"/>
                </a:lnTo>
                <a:lnTo>
                  <a:pt x="2545" y="4318"/>
                </a:lnTo>
                <a:lnTo>
                  <a:pt x="2545" y="3837"/>
                </a:lnTo>
                <a:close/>
                <a:moveTo>
                  <a:pt x="3116" y="3837"/>
                </a:moveTo>
                <a:lnTo>
                  <a:pt x="2923" y="3837"/>
                </a:lnTo>
                <a:lnTo>
                  <a:pt x="2923" y="4318"/>
                </a:lnTo>
                <a:lnTo>
                  <a:pt x="3116" y="4318"/>
                </a:lnTo>
                <a:lnTo>
                  <a:pt x="3116" y="3837"/>
                </a:lnTo>
                <a:close/>
                <a:moveTo>
                  <a:pt x="482" y="2920"/>
                </a:moveTo>
                <a:lnTo>
                  <a:pt x="0" y="2920"/>
                </a:lnTo>
                <a:lnTo>
                  <a:pt x="0" y="3113"/>
                </a:lnTo>
                <a:lnTo>
                  <a:pt x="482" y="3113"/>
                </a:lnTo>
                <a:lnTo>
                  <a:pt x="482" y="2920"/>
                </a:lnTo>
                <a:close/>
                <a:moveTo>
                  <a:pt x="482" y="2348"/>
                </a:moveTo>
                <a:lnTo>
                  <a:pt x="0" y="2348"/>
                </a:lnTo>
                <a:lnTo>
                  <a:pt x="0" y="2541"/>
                </a:lnTo>
                <a:lnTo>
                  <a:pt x="482" y="2541"/>
                </a:lnTo>
                <a:lnTo>
                  <a:pt x="482" y="2348"/>
                </a:lnTo>
                <a:close/>
                <a:moveTo>
                  <a:pt x="482" y="1777"/>
                </a:moveTo>
                <a:lnTo>
                  <a:pt x="0" y="1777"/>
                </a:lnTo>
                <a:lnTo>
                  <a:pt x="0" y="1969"/>
                </a:lnTo>
                <a:lnTo>
                  <a:pt x="482" y="1969"/>
                </a:lnTo>
                <a:lnTo>
                  <a:pt x="482" y="1777"/>
                </a:lnTo>
                <a:close/>
                <a:moveTo>
                  <a:pt x="482" y="1205"/>
                </a:moveTo>
                <a:lnTo>
                  <a:pt x="0" y="1205"/>
                </a:lnTo>
                <a:lnTo>
                  <a:pt x="0" y="1397"/>
                </a:lnTo>
                <a:lnTo>
                  <a:pt x="482" y="1397"/>
                </a:lnTo>
                <a:lnTo>
                  <a:pt x="482" y="1205"/>
                </a:lnTo>
                <a:close/>
                <a:moveTo>
                  <a:pt x="4322" y="2920"/>
                </a:moveTo>
                <a:lnTo>
                  <a:pt x="3840" y="2920"/>
                </a:lnTo>
                <a:lnTo>
                  <a:pt x="3840" y="3113"/>
                </a:lnTo>
                <a:lnTo>
                  <a:pt x="4322" y="3113"/>
                </a:lnTo>
                <a:lnTo>
                  <a:pt x="4322" y="2920"/>
                </a:lnTo>
                <a:close/>
                <a:moveTo>
                  <a:pt x="4322" y="2348"/>
                </a:moveTo>
                <a:lnTo>
                  <a:pt x="3840" y="2348"/>
                </a:lnTo>
                <a:lnTo>
                  <a:pt x="3840" y="2541"/>
                </a:lnTo>
                <a:lnTo>
                  <a:pt x="4322" y="2541"/>
                </a:lnTo>
                <a:lnTo>
                  <a:pt x="4322" y="2348"/>
                </a:lnTo>
                <a:close/>
                <a:moveTo>
                  <a:pt x="4322" y="1777"/>
                </a:moveTo>
                <a:lnTo>
                  <a:pt x="3840" y="1777"/>
                </a:lnTo>
                <a:lnTo>
                  <a:pt x="3840" y="1969"/>
                </a:lnTo>
                <a:lnTo>
                  <a:pt x="4322" y="1969"/>
                </a:lnTo>
                <a:lnTo>
                  <a:pt x="4322" y="1777"/>
                </a:lnTo>
                <a:close/>
                <a:moveTo>
                  <a:pt x="4322" y="1205"/>
                </a:moveTo>
                <a:lnTo>
                  <a:pt x="3840" y="1205"/>
                </a:lnTo>
                <a:lnTo>
                  <a:pt x="3840" y="1397"/>
                </a:lnTo>
                <a:lnTo>
                  <a:pt x="4322" y="1397"/>
                </a:lnTo>
                <a:lnTo>
                  <a:pt x="4322" y="1205"/>
                </a:lnTo>
                <a:close/>
              </a:path>
            </a:pathLst>
          </a:custGeom>
          <a:solidFill>
            <a:schemeClr val="accent1"/>
          </a:solidFill>
          <a:ln>
            <a:noFill/>
          </a:ln>
          <a:effectLst>
            <a:glow rad="228600">
              <a:schemeClr val="accent1">
                <a:satMod val="175000"/>
                <a:alpha val="40000"/>
              </a:schemeClr>
            </a:glow>
          </a:effectLst>
        </p:spPr>
        <p:txBody>
          <a:bodyPr vert="horz" wrap="square" lIns="91440" tIns="45720" rIns="91440" bIns="45720" numCol="1" anchor="t" anchorCtr="0" compatLnSpc="1"/>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B02B56-0425-4CFF-B1E1-1F4068C54A9E}"/>
              </a:ext>
            </a:extLst>
          </p:cNvPr>
          <p:cNvSpPr txBox="1"/>
          <p:nvPr/>
        </p:nvSpPr>
        <p:spPr>
          <a:xfrm>
            <a:off x="4499454" y="3335876"/>
            <a:ext cx="3193092"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实验原理</a:t>
            </a:r>
            <a:endParaRPr lang="zh-CN" altLang="en-US" sz="3200" dirty="0">
              <a:solidFill>
                <a:schemeClr val="bg1"/>
              </a:solidFill>
              <a:cs typeface="+mn-ea"/>
              <a:sym typeface="+mn-lt"/>
            </a:endParaRPr>
          </a:p>
        </p:txBody>
      </p:sp>
      <p:sp>
        <p:nvSpPr>
          <p:cNvPr id="6" name="文本框 5">
            <a:extLst>
              <a:ext uri="{FF2B5EF4-FFF2-40B4-BE49-F238E27FC236}">
                <a16:creationId xmlns:a16="http://schemas.microsoft.com/office/drawing/2014/main" id="{0DA38BA9-E7E0-4F66-B0FA-3BC28976FC6C}"/>
              </a:ext>
            </a:extLst>
          </p:cNvPr>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02</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35"/>
          <p:cNvSpPr txBox="1">
            <a:spLocks noChangeArrowheads="1"/>
          </p:cNvSpPr>
          <p:nvPr/>
        </p:nvSpPr>
        <p:spPr bwMode="auto">
          <a:xfrm>
            <a:off x="1524034" y="1183189"/>
            <a:ext cx="1467068"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lnSpc>
                <a:spcPct val="120000"/>
              </a:lnSpc>
              <a:spcBef>
                <a:spcPct val="0"/>
              </a:spcBef>
              <a:buNone/>
            </a:pPr>
            <a:r>
              <a:rPr lang="zh-CN" altLang="en-US" b="1" dirty="0">
                <a:solidFill>
                  <a:schemeClr val="bg1"/>
                </a:solidFill>
                <a:latin typeface="+mn-lt"/>
                <a:ea typeface="+mn-ea"/>
                <a:cs typeface="+mn-ea"/>
                <a:sym typeface="+mn-lt"/>
              </a:rPr>
              <a:t>自相关检测</a:t>
            </a:r>
          </a:p>
        </p:txBody>
      </p:sp>
      <p:sp>
        <p:nvSpPr>
          <p:cNvPr id="31" name="文本框 36"/>
          <p:cNvSpPr txBox="1">
            <a:spLocks noChangeArrowheads="1"/>
          </p:cNvSpPr>
          <p:nvPr/>
        </p:nvSpPr>
        <p:spPr bwMode="auto">
          <a:xfrm>
            <a:off x="1524035" y="3735642"/>
            <a:ext cx="1467068" cy="42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lnSpc>
                <a:spcPct val="120000"/>
              </a:lnSpc>
              <a:spcBef>
                <a:spcPct val="0"/>
              </a:spcBef>
              <a:buNone/>
            </a:pPr>
            <a:r>
              <a:rPr lang="zh-CN" altLang="en-US" b="1" dirty="0">
                <a:solidFill>
                  <a:schemeClr val="bg1"/>
                </a:solidFill>
                <a:latin typeface="+mn-lt"/>
                <a:ea typeface="+mn-ea"/>
                <a:cs typeface="+mn-ea"/>
                <a:sym typeface="+mn-lt"/>
              </a:rPr>
              <a:t>互相关检测</a:t>
            </a:r>
          </a:p>
        </p:txBody>
      </p:sp>
      <p:sp>
        <p:nvSpPr>
          <p:cNvPr id="42" name="文本框 41">
            <a:extLst>
              <a:ext uri="{FF2B5EF4-FFF2-40B4-BE49-F238E27FC236}">
                <a16:creationId xmlns:a16="http://schemas.microsoft.com/office/drawing/2014/main" id="{488553EB-7D7A-4365-A678-2C00FDE942AD}"/>
              </a:ext>
            </a:extLst>
          </p:cNvPr>
          <p:cNvSpPr txBox="1"/>
          <p:nvPr/>
        </p:nvSpPr>
        <p:spPr>
          <a:xfrm>
            <a:off x="1524035" y="520311"/>
            <a:ext cx="2654300"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实验原理</a:t>
            </a:r>
          </a:p>
        </p:txBody>
      </p:sp>
      <p:grpSp>
        <p:nvGrpSpPr>
          <p:cNvPr id="46" name="组合 45">
            <a:extLst>
              <a:ext uri="{FF2B5EF4-FFF2-40B4-BE49-F238E27FC236}">
                <a16:creationId xmlns:a16="http://schemas.microsoft.com/office/drawing/2014/main" id="{7714798D-58DB-41D8-9C4C-CB2347EF8380}"/>
              </a:ext>
            </a:extLst>
          </p:cNvPr>
          <p:cNvGrpSpPr/>
          <p:nvPr>
            <p:custDataLst>
              <p:tags r:id="rId2"/>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34" name="直接箭头连接符 33">
            <a:extLst>
              <a:ext uri="{FF2B5EF4-FFF2-40B4-BE49-F238E27FC236}">
                <a16:creationId xmlns:a16="http://schemas.microsoft.com/office/drawing/2014/main" id="{DDD1B8F0-CD44-49D9-AC55-92BC4AE9AFFB}"/>
              </a:ext>
            </a:extLst>
          </p:cNvPr>
          <p:cNvCxnSpPr>
            <a:cxnSpLocks/>
          </p:cNvCxnSpPr>
          <p:nvPr/>
        </p:nvCxnSpPr>
        <p:spPr>
          <a:xfrm flipV="1">
            <a:off x="1524034" y="2096960"/>
            <a:ext cx="2775397" cy="22089"/>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cxnSp>
        <p:nvCxnSpPr>
          <p:cNvPr id="38" name="连接符: 肘形 37">
            <a:extLst>
              <a:ext uri="{FF2B5EF4-FFF2-40B4-BE49-F238E27FC236}">
                <a16:creationId xmlns:a16="http://schemas.microsoft.com/office/drawing/2014/main" id="{FDE23ACC-E6DA-4C7C-B554-5F73082868CA}"/>
              </a:ext>
            </a:extLst>
          </p:cNvPr>
          <p:cNvCxnSpPr>
            <a:cxnSpLocks/>
            <a:endCxn id="68" idx="1"/>
          </p:cNvCxnSpPr>
          <p:nvPr/>
        </p:nvCxnSpPr>
        <p:spPr>
          <a:xfrm rot="16200000" flipH="1">
            <a:off x="2747129" y="2136345"/>
            <a:ext cx="1453811" cy="1412551"/>
          </a:xfrm>
          <a:prstGeom prst="bentConnector2">
            <a:avLst/>
          </a:prstGeom>
          <a:ln>
            <a:solidFill>
              <a:srgbClr val="FFFFFF"/>
            </a:solidFill>
            <a:tailEnd type="triangle"/>
          </a:ln>
        </p:spPr>
        <p:style>
          <a:lnRef idx="3">
            <a:schemeClr val="dk1"/>
          </a:lnRef>
          <a:fillRef idx="0">
            <a:schemeClr val="dk1"/>
          </a:fillRef>
          <a:effectRef idx="2">
            <a:schemeClr val="dk1"/>
          </a:effectRef>
          <a:fontRef idx="minor">
            <a:schemeClr val="tx1"/>
          </a:fontRef>
        </p:style>
      </p:cxnSp>
      <p:sp>
        <p:nvSpPr>
          <p:cNvPr id="67" name="矩形 66">
            <a:extLst>
              <a:ext uri="{FF2B5EF4-FFF2-40B4-BE49-F238E27FC236}">
                <a16:creationId xmlns:a16="http://schemas.microsoft.com/office/drawing/2014/main" id="{DE56570C-0077-458A-9326-2379AEEA1C25}"/>
              </a:ext>
            </a:extLst>
          </p:cNvPr>
          <p:cNvSpPr/>
          <p:nvPr/>
        </p:nvSpPr>
        <p:spPr>
          <a:xfrm>
            <a:off x="4291748" y="1797963"/>
            <a:ext cx="1202438" cy="63550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乘法器</a:t>
            </a:r>
          </a:p>
        </p:txBody>
      </p:sp>
      <p:sp>
        <p:nvSpPr>
          <p:cNvPr id="68" name="矩形 67">
            <a:extLst>
              <a:ext uri="{FF2B5EF4-FFF2-40B4-BE49-F238E27FC236}">
                <a16:creationId xmlns:a16="http://schemas.microsoft.com/office/drawing/2014/main" id="{A839F448-C9B2-44A3-B183-51834E4F1F29}"/>
              </a:ext>
            </a:extLst>
          </p:cNvPr>
          <p:cNvSpPr/>
          <p:nvPr/>
        </p:nvSpPr>
        <p:spPr>
          <a:xfrm>
            <a:off x="4180310" y="3282952"/>
            <a:ext cx="1421190" cy="57315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延时器</a:t>
            </a:r>
            <a:r>
              <a:rPr lang="en-US" altLang="zh-CN" dirty="0">
                <a:solidFill>
                  <a:schemeClr val="bg1"/>
                </a:solidFill>
              </a:rPr>
              <a:t>(</a:t>
            </a:r>
            <a:r>
              <a:rPr lang="el-GR" altLang="zh-CN" dirty="0">
                <a:solidFill>
                  <a:schemeClr val="bg1"/>
                </a:solidFill>
                <a:latin typeface="Times New Roman" panose="02020603050405020304" pitchFamily="18" charset="0"/>
                <a:cs typeface="Times New Roman" panose="02020603050405020304" pitchFamily="18" charset="0"/>
              </a:rPr>
              <a:t>τ</a:t>
            </a:r>
            <a:r>
              <a:rPr lang="en-US" altLang="zh-CN" dirty="0">
                <a:solidFill>
                  <a:schemeClr val="bg1"/>
                </a:solidFill>
              </a:rPr>
              <a:t>)</a:t>
            </a:r>
            <a:endParaRPr lang="zh-CN" altLang="en-US" dirty="0">
              <a:solidFill>
                <a:schemeClr val="bg1"/>
              </a:solidFill>
            </a:endParaRPr>
          </a:p>
        </p:txBody>
      </p:sp>
      <p:cxnSp>
        <p:nvCxnSpPr>
          <p:cNvPr id="72" name="直接箭头连接符 71">
            <a:extLst>
              <a:ext uri="{FF2B5EF4-FFF2-40B4-BE49-F238E27FC236}">
                <a16:creationId xmlns:a16="http://schemas.microsoft.com/office/drawing/2014/main" id="{4CA6F112-A2E6-4D49-BB4D-A56E8345E228}"/>
              </a:ext>
            </a:extLst>
          </p:cNvPr>
          <p:cNvCxnSpPr>
            <a:cxnSpLocks/>
          </p:cNvCxnSpPr>
          <p:nvPr/>
        </p:nvCxnSpPr>
        <p:spPr>
          <a:xfrm flipV="1">
            <a:off x="4892967" y="2434804"/>
            <a:ext cx="0" cy="831177"/>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cxnSp>
        <p:nvCxnSpPr>
          <p:cNvPr id="74" name="直接箭头连接符 73">
            <a:extLst>
              <a:ext uri="{FF2B5EF4-FFF2-40B4-BE49-F238E27FC236}">
                <a16:creationId xmlns:a16="http://schemas.microsoft.com/office/drawing/2014/main" id="{722DD9ED-3132-4E1E-B137-E694EE4BED22}"/>
              </a:ext>
            </a:extLst>
          </p:cNvPr>
          <p:cNvCxnSpPr>
            <a:cxnSpLocks/>
          </p:cNvCxnSpPr>
          <p:nvPr/>
        </p:nvCxnSpPr>
        <p:spPr>
          <a:xfrm>
            <a:off x="5494186" y="2115716"/>
            <a:ext cx="748903" cy="0"/>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sp>
        <p:nvSpPr>
          <p:cNvPr id="76" name="矩形 75">
            <a:extLst>
              <a:ext uri="{FF2B5EF4-FFF2-40B4-BE49-F238E27FC236}">
                <a16:creationId xmlns:a16="http://schemas.microsoft.com/office/drawing/2014/main" id="{E37ABB7F-5470-4BCB-BAB0-1BDC3F823B74}"/>
              </a:ext>
            </a:extLst>
          </p:cNvPr>
          <p:cNvSpPr/>
          <p:nvPr/>
        </p:nvSpPr>
        <p:spPr>
          <a:xfrm>
            <a:off x="6243089" y="1779206"/>
            <a:ext cx="1202438" cy="63550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积分器</a:t>
            </a:r>
          </a:p>
        </p:txBody>
      </p:sp>
      <p:cxnSp>
        <p:nvCxnSpPr>
          <p:cNvPr id="77" name="直接箭头连接符 76">
            <a:extLst>
              <a:ext uri="{FF2B5EF4-FFF2-40B4-BE49-F238E27FC236}">
                <a16:creationId xmlns:a16="http://schemas.microsoft.com/office/drawing/2014/main" id="{C4ADE84F-079A-4078-8619-35F74CDBE378}"/>
              </a:ext>
            </a:extLst>
          </p:cNvPr>
          <p:cNvCxnSpPr>
            <a:cxnSpLocks/>
          </p:cNvCxnSpPr>
          <p:nvPr/>
        </p:nvCxnSpPr>
        <p:spPr>
          <a:xfrm>
            <a:off x="7445527" y="2096959"/>
            <a:ext cx="1523989" cy="0"/>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10D13F2-9E0D-4896-A646-2E574F0CB671}"/>
                  </a:ext>
                </a:extLst>
              </p:cNvPr>
              <p:cNvSpPr txBox="1"/>
              <p:nvPr/>
            </p:nvSpPr>
            <p:spPr>
              <a:xfrm>
                <a:off x="1889571" y="1685549"/>
                <a:ext cx="1940346"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r>
                        <a:rPr lang="zh-CN" altLang="en-US" sz="1800" i="1" dirty="0" smtClean="0">
                          <a:solidFill>
                            <a:schemeClr val="bg1"/>
                          </a:solidFill>
                          <a:latin typeface="Cambria Math" panose="02040503050406030204" pitchFamily="18" charset="0"/>
                        </a:rPr>
                        <m:t>𝑥</m:t>
                      </m:r>
                      <m:d>
                        <m:dPr>
                          <m:ctrlPr>
                            <a:rPr lang="zh-CN" altLang="en-US" sz="1800" i="1" dirty="0" smtClean="0">
                              <a:solidFill>
                                <a:schemeClr val="bg1"/>
                              </a:solidFill>
                              <a:latin typeface="Cambria Math" panose="02040503050406030204" pitchFamily="18" charset="0"/>
                            </a:rPr>
                          </m:ctrlPr>
                        </m:dPr>
                        <m:e>
                          <m:r>
                            <a:rPr lang="zh-CN" altLang="en-US" sz="1800" i="1" dirty="0" smtClean="0">
                              <a:solidFill>
                                <a:schemeClr val="bg1"/>
                              </a:solidFill>
                              <a:latin typeface="Cambria Math" panose="02040503050406030204" pitchFamily="18" charset="0"/>
                            </a:rPr>
                            <m:t>𝑡</m:t>
                          </m:r>
                        </m:e>
                      </m:d>
                      <m:r>
                        <a:rPr lang="zh-CN" altLang="en-US" sz="1800" i="0" dirty="0" smtClean="0">
                          <a:solidFill>
                            <a:schemeClr val="bg1"/>
                          </a:solidFill>
                          <a:latin typeface="Cambria Math" panose="02040503050406030204" pitchFamily="18" charset="0"/>
                        </a:rPr>
                        <m:t>=</m:t>
                      </m:r>
                      <m:r>
                        <a:rPr lang="zh-CN" altLang="en-US" sz="1800" i="1" dirty="0" smtClean="0">
                          <a:solidFill>
                            <a:schemeClr val="bg1"/>
                          </a:solidFill>
                          <a:latin typeface="Cambria Math" panose="02040503050406030204" pitchFamily="18" charset="0"/>
                        </a:rPr>
                        <m:t>𝑠</m:t>
                      </m:r>
                      <m:d>
                        <m:dPr>
                          <m:ctrlPr>
                            <a:rPr lang="zh-CN" altLang="en-US" sz="1800" i="1" dirty="0" smtClean="0">
                              <a:solidFill>
                                <a:schemeClr val="bg1"/>
                              </a:solidFill>
                              <a:latin typeface="Cambria Math" panose="02040503050406030204" pitchFamily="18" charset="0"/>
                            </a:rPr>
                          </m:ctrlPr>
                        </m:dPr>
                        <m:e>
                          <m:r>
                            <a:rPr lang="zh-CN" altLang="en-US" sz="1800" i="1" dirty="0" smtClean="0">
                              <a:solidFill>
                                <a:schemeClr val="bg1"/>
                              </a:solidFill>
                              <a:latin typeface="Cambria Math" panose="02040503050406030204" pitchFamily="18" charset="0"/>
                            </a:rPr>
                            <m:t>𝑡</m:t>
                          </m:r>
                        </m:e>
                      </m:d>
                      <m:r>
                        <a:rPr lang="zh-CN" altLang="en-US" sz="1800" i="0" dirty="0" smtClean="0">
                          <a:solidFill>
                            <a:schemeClr val="bg1"/>
                          </a:solidFill>
                          <a:latin typeface="Cambria Math" panose="02040503050406030204" pitchFamily="18" charset="0"/>
                        </a:rPr>
                        <m:t>+</m:t>
                      </m:r>
                      <m:r>
                        <a:rPr lang="zh-CN" altLang="en-US" sz="1800" i="1" dirty="0" smtClean="0">
                          <a:solidFill>
                            <a:schemeClr val="bg1"/>
                          </a:solidFill>
                          <a:latin typeface="Cambria Math" panose="02040503050406030204" pitchFamily="18" charset="0"/>
                        </a:rPr>
                        <m:t>𝑛</m:t>
                      </m:r>
                      <m:d>
                        <m:dPr>
                          <m:ctrlPr>
                            <a:rPr lang="zh-CN" altLang="en-US" sz="1800" i="1" dirty="0" smtClean="0">
                              <a:solidFill>
                                <a:schemeClr val="bg1"/>
                              </a:solidFill>
                              <a:latin typeface="Cambria Math" panose="02040503050406030204" pitchFamily="18" charset="0"/>
                            </a:rPr>
                          </m:ctrlPr>
                        </m:dPr>
                        <m:e>
                          <m:r>
                            <a:rPr lang="zh-CN" altLang="en-US" sz="1800" i="1" dirty="0" smtClean="0">
                              <a:solidFill>
                                <a:schemeClr val="bg1"/>
                              </a:solidFill>
                              <a:latin typeface="Cambria Math" panose="02040503050406030204" pitchFamily="18" charset="0"/>
                            </a:rPr>
                            <m:t>𝑡</m:t>
                          </m:r>
                        </m:e>
                      </m:d>
                    </m:oMath>
                  </m:oMathPara>
                </a14:m>
                <a:endParaRPr lang="zh-CN" altLang="en-US" sz="1800" dirty="0">
                  <a:solidFill>
                    <a:schemeClr val="bg1"/>
                  </a:solidFill>
                  <a:latin typeface="Arial" panose="020B0604020202020204" pitchFamily="34" charset="0"/>
                  <a:ea typeface="微软雅黑" panose="020B0503020204020204" pitchFamily="34" charset="-122"/>
                </a:endParaRPr>
              </a:p>
            </p:txBody>
          </p:sp>
        </mc:Choice>
        <mc:Fallback xmlns="">
          <p:sp>
            <p:nvSpPr>
              <p:cNvPr id="79" name="文本框 78">
                <a:extLst>
                  <a:ext uri="{FF2B5EF4-FFF2-40B4-BE49-F238E27FC236}">
                    <a16:creationId xmlns:a16="http://schemas.microsoft.com/office/drawing/2014/main" id="{910D13F2-9E0D-4896-A646-2E574F0CB671}"/>
                  </a:ext>
                </a:extLst>
              </p:cNvPr>
              <p:cNvSpPr txBox="1">
                <a:spLocks noRot="1" noChangeAspect="1" noMove="1" noResize="1" noEditPoints="1" noAdjustHandles="1" noChangeArrowheads="1" noChangeShapeType="1" noTextEdit="1"/>
              </p:cNvSpPr>
              <p:nvPr/>
            </p:nvSpPr>
            <p:spPr>
              <a:xfrm>
                <a:off x="1889571" y="1685549"/>
                <a:ext cx="1940346" cy="3600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451A946F-E367-4B7C-9088-ACE1887AF2A1}"/>
                  </a:ext>
                </a:extLst>
              </p:cNvPr>
              <p:cNvSpPr txBox="1"/>
              <p:nvPr/>
            </p:nvSpPr>
            <p:spPr>
              <a:xfrm>
                <a:off x="7925039" y="1690571"/>
                <a:ext cx="564964"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zh-CN" altLang="en-US" sz="1800" i="1" dirty="0" smtClean="0">
                              <a:solidFill>
                                <a:schemeClr val="bg1"/>
                              </a:solidFill>
                              <a:latin typeface="Cambria Math" panose="02040503050406030204" pitchFamily="18" charset="0"/>
                            </a:rPr>
                          </m:ctrlPr>
                        </m:sSubPr>
                        <m:e>
                          <m:r>
                            <a:rPr lang="zh-CN" altLang="en-US" sz="1800" i="1" dirty="0" smtClean="0">
                              <a:solidFill>
                                <a:schemeClr val="bg1"/>
                              </a:solidFill>
                              <a:latin typeface="Cambria Math" panose="02040503050406030204" pitchFamily="18" charset="0"/>
                            </a:rPr>
                            <m:t>𝑅</m:t>
                          </m:r>
                        </m:e>
                        <m:sub>
                          <m:r>
                            <a:rPr lang="zh-CN" altLang="en-US" sz="1800" i="1" dirty="0" smtClean="0">
                              <a:solidFill>
                                <a:schemeClr val="bg1"/>
                              </a:solidFill>
                              <a:latin typeface="Cambria Math" panose="02040503050406030204" pitchFamily="18" charset="0"/>
                            </a:rPr>
                            <m:t>𝑥</m:t>
                          </m:r>
                        </m:sub>
                      </m:sSub>
                      <m:d>
                        <m:dPr>
                          <m:ctrlPr>
                            <a:rPr lang="zh-CN" altLang="en-US" sz="1800" i="1" dirty="0" smtClean="0">
                              <a:solidFill>
                                <a:schemeClr val="bg1"/>
                              </a:solidFill>
                              <a:latin typeface="Cambria Math" panose="02040503050406030204" pitchFamily="18" charset="0"/>
                            </a:rPr>
                          </m:ctrlPr>
                        </m:dPr>
                        <m:e>
                          <m:r>
                            <m:rPr>
                              <m:nor/>
                            </m:rPr>
                            <a:rPr lang="el-GR" altLang="zh-CN" sz="1800" dirty="0">
                              <a:solidFill>
                                <a:schemeClr val="bg1"/>
                              </a:solidFill>
                              <a:latin typeface="Times New Roman" panose="02020603050405020304" pitchFamily="18" charset="0"/>
                              <a:cs typeface="Times New Roman" panose="02020603050405020304" pitchFamily="18" charset="0"/>
                            </a:rPr>
                            <m:t>τ</m:t>
                          </m:r>
                        </m:e>
                      </m:d>
                    </m:oMath>
                  </m:oMathPara>
                </a14:m>
                <a:endParaRPr lang="zh-CN" altLang="en-US" sz="1800" dirty="0">
                  <a:solidFill>
                    <a:schemeClr val="bg1"/>
                  </a:solidFill>
                  <a:latin typeface="Arial" panose="020B0604020202020204" pitchFamily="34" charset="0"/>
                  <a:ea typeface="微软雅黑" panose="020B0503020204020204" pitchFamily="34" charset="-122"/>
                </a:endParaRPr>
              </a:p>
            </p:txBody>
          </p:sp>
        </mc:Choice>
        <mc:Fallback xmlns="">
          <p:sp>
            <p:nvSpPr>
              <p:cNvPr id="81" name="文本框 80">
                <a:extLst>
                  <a:ext uri="{FF2B5EF4-FFF2-40B4-BE49-F238E27FC236}">
                    <a16:creationId xmlns:a16="http://schemas.microsoft.com/office/drawing/2014/main" id="{451A946F-E367-4B7C-9088-ACE1887AF2A1}"/>
                  </a:ext>
                </a:extLst>
              </p:cNvPr>
              <p:cNvSpPr txBox="1">
                <a:spLocks noRot="1" noChangeAspect="1" noMove="1" noResize="1" noEditPoints="1" noAdjustHandles="1" noChangeArrowheads="1" noChangeShapeType="1" noTextEdit="1"/>
              </p:cNvSpPr>
              <p:nvPr/>
            </p:nvSpPr>
            <p:spPr>
              <a:xfrm>
                <a:off x="7925039" y="1690571"/>
                <a:ext cx="564964" cy="360099"/>
              </a:xfrm>
              <a:prstGeom prst="rect">
                <a:avLst/>
              </a:prstGeom>
              <a:blipFill>
                <a:blip r:embed="rId6"/>
                <a:stretch>
                  <a:fillRect l="-11828" b="-1695"/>
                </a:stretch>
              </a:blipFill>
            </p:spPr>
            <p:txBody>
              <a:bodyPr/>
              <a:lstStyle/>
              <a:p>
                <a:r>
                  <a:rPr lang="zh-CN" altLang="en-US">
                    <a:noFill/>
                  </a:rPr>
                  <a:t> </a:t>
                </a:r>
              </a:p>
            </p:txBody>
          </p:sp>
        </mc:Fallback>
      </mc:AlternateContent>
      <p:cxnSp>
        <p:nvCxnSpPr>
          <p:cNvPr id="104" name="直接箭头连接符 103">
            <a:extLst>
              <a:ext uri="{FF2B5EF4-FFF2-40B4-BE49-F238E27FC236}">
                <a16:creationId xmlns:a16="http://schemas.microsoft.com/office/drawing/2014/main" id="{873B66B7-CF75-4673-85A0-CED6E8E9754F}"/>
              </a:ext>
            </a:extLst>
          </p:cNvPr>
          <p:cNvCxnSpPr>
            <a:cxnSpLocks/>
          </p:cNvCxnSpPr>
          <p:nvPr/>
        </p:nvCxnSpPr>
        <p:spPr>
          <a:xfrm>
            <a:off x="1524034" y="4590549"/>
            <a:ext cx="1803568" cy="3"/>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sp>
        <p:nvSpPr>
          <p:cNvPr id="106" name="矩形 105">
            <a:extLst>
              <a:ext uri="{FF2B5EF4-FFF2-40B4-BE49-F238E27FC236}">
                <a16:creationId xmlns:a16="http://schemas.microsoft.com/office/drawing/2014/main" id="{DBE72432-1471-49BF-B3BB-D52202B81161}"/>
              </a:ext>
            </a:extLst>
          </p:cNvPr>
          <p:cNvSpPr/>
          <p:nvPr/>
        </p:nvSpPr>
        <p:spPr>
          <a:xfrm>
            <a:off x="3319919" y="4291553"/>
            <a:ext cx="1202438" cy="63550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乘法器</a:t>
            </a:r>
          </a:p>
        </p:txBody>
      </p:sp>
      <p:sp>
        <p:nvSpPr>
          <p:cNvPr id="107" name="矩形 106">
            <a:extLst>
              <a:ext uri="{FF2B5EF4-FFF2-40B4-BE49-F238E27FC236}">
                <a16:creationId xmlns:a16="http://schemas.microsoft.com/office/drawing/2014/main" id="{FA523B64-40EB-4BBE-9549-3E86CBC4BF2C}"/>
              </a:ext>
            </a:extLst>
          </p:cNvPr>
          <p:cNvSpPr/>
          <p:nvPr/>
        </p:nvSpPr>
        <p:spPr>
          <a:xfrm>
            <a:off x="3208481" y="5776542"/>
            <a:ext cx="1421190" cy="57315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延时器</a:t>
            </a:r>
            <a:r>
              <a:rPr lang="en-US" altLang="zh-CN" dirty="0">
                <a:solidFill>
                  <a:schemeClr val="bg1"/>
                </a:solidFill>
              </a:rPr>
              <a:t>(</a:t>
            </a:r>
            <a:r>
              <a:rPr lang="el-GR" altLang="zh-CN" dirty="0">
                <a:solidFill>
                  <a:schemeClr val="bg1"/>
                </a:solidFill>
                <a:latin typeface="Times New Roman" panose="02020603050405020304" pitchFamily="18" charset="0"/>
                <a:cs typeface="Times New Roman" panose="02020603050405020304" pitchFamily="18" charset="0"/>
              </a:rPr>
              <a:t>τ</a:t>
            </a:r>
            <a:r>
              <a:rPr lang="en-US" altLang="zh-CN" dirty="0">
                <a:solidFill>
                  <a:schemeClr val="bg1"/>
                </a:solidFill>
              </a:rPr>
              <a:t>)</a:t>
            </a:r>
            <a:endParaRPr lang="zh-CN" altLang="en-US" dirty="0">
              <a:solidFill>
                <a:schemeClr val="bg1"/>
              </a:solidFill>
            </a:endParaRPr>
          </a:p>
        </p:txBody>
      </p:sp>
      <p:cxnSp>
        <p:nvCxnSpPr>
          <p:cNvPr id="108" name="直接箭头连接符 107">
            <a:extLst>
              <a:ext uri="{FF2B5EF4-FFF2-40B4-BE49-F238E27FC236}">
                <a16:creationId xmlns:a16="http://schemas.microsoft.com/office/drawing/2014/main" id="{0811F113-08E5-48B3-9BAC-CFEF5CAFEDEF}"/>
              </a:ext>
            </a:extLst>
          </p:cNvPr>
          <p:cNvCxnSpPr>
            <a:cxnSpLocks/>
          </p:cNvCxnSpPr>
          <p:nvPr/>
        </p:nvCxnSpPr>
        <p:spPr>
          <a:xfrm flipV="1">
            <a:off x="3921138" y="4928394"/>
            <a:ext cx="0" cy="831177"/>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cxnSp>
        <p:nvCxnSpPr>
          <p:cNvPr id="109" name="直接箭头连接符 108">
            <a:extLst>
              <a:ext uri="{FF2B5EF4-FFF2-40B4-BE49-F238E27FC236}">
                <a16:creationId xmlns:a16="http://schemas.microsoft.com/office/drawing/2014/main" id="{225AE26C-E826-4745-93A0-B91B26017CD2}"/>
              </a:ext>
            </a:extLst>
          </p:cNvPr>
          <p:cNvCxnSpPr>
            <a:cxnSpLocks/>
          </p:cNvCxnSpPr>
          <p:nvPr/>
        </p:nvCxnSpPr>
        <p:spPr>
          <a:xfrm>
            <a:off x="4522357" y="4609306"/>
            <a:ext cx="748903" cy="0"/>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sp>
        <p:nvSpPr>
          <p:cNvPr id="110" name="矩形 109">
            <a:extLst>
              <a:ext uri="{FF2B5EF4-FFF2-40B4-BE49-F238E27FC236}">
                <a16:creationId xmlns:a16="http://schemas.microsoft.com/office/drawing/2014/main" id="{8F34A057-D2E8-4C0F-90DC-35BFE598F3B8}"/>
              </a:ext>
            </a:extLst>
          </p:cNvPr>
          <p:cNvSpPr/>
          <p:nvPr/>
        </p:nvSpPr>
        <p:spPr>
          <a:xfrm>
            <a:off x="5271260" y="4272796"/>
            <a:ext cx="1202438" cy="63550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积分器</a:t>
            </a:r>
          </a:p>
        </p:txBody>
      </p:sp>
      <p:cxnSp>
        <p:nvCxnSpPr>
          <p:cNvPr id="111" name="直接箭头连接符 110">
            <a:extLst>
              <a:ext uri="{FF2B5EF4-FFF2-40B4-BE49-F238E27FC236}">
                <a16:creationId xmlns:a16="http://schemas.microsoft.com/office/drawing/2014/main" id="{9A614E6C-3A21-4DCC-A023-78AF3D2409C1}"/>
              </a:ext>
            </a:extLst>
          </p:cNvPr>
          <p:cNvCxnSpPr>
            <a:cxnSpLocks/>
          </p:cNvCxnSpPr>
          <p:nvPr/>
        </p:nvCxnSpPr>
        <p:spPr>
          <a:xfrm>
            <a:off x="1524034" y="6133868"/>
            <a:ext cx="1696254" cy="1"/>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p:cxnSp>
        <p:nvCxnSpPr>
          <p:cNvPr id="116" name="直接箭头连接符 115">
            <a:extLst>
              <a:ext uri="{FF2B5EF4-FFF2-40B4-BE49-F238E27FC236}">
                <a16:creationId xmlns:a16="http://schemas.microsoft.com/office/drawing/2014/main" id="{0ED51192-706A-494D-9444-8FA63B430139}"/>
              </a:ext>
            </a:extLst>
          </p:cNvPr>
          <p:cNvCxnSpPr>
            <a:cxnSpLocks/>
          </p:cNvCxnSpPr>
          <p:nvPr/>
        </p:nvCxnSpPr>
        <p:spPr>
          <a:xfrm>
            <a:off x="6473698" y="4609306"/>
            <a:ext cx="1523989" cy="0"/>
          </a:xfrm>
          <a:prstGeom prst="straightConnector1">
            <a:avLst/>
          </a:prstGeom>
          <a:ln>
            <a:solidFill>
              <a:srgbClr val="FFFFF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69D5F365-590C-46F2-B980-5C2EDC24C2CD}"/>
                  </a:ext>
                </a:extLst>
              </p:cNvPr>
              <p:cNvSpPr txBox="1"/>
              <p:nvPr/>
            </p:nvSpPr>
            <p:spPr>
              <a:xfrm>
                <a:off x="6953210" y="4202918"/>
                <a:ext cx="564964" cy="39324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sSub>
                        <m:sSubPr>
                          <m:ctrlPr>
                            <a:rPr lang="zh-CN" altLang="en-US" sz="1800" i="1" dirty="0" smtClean="0">
                              <a:solidFill>
                                <a:schemeClr val="bg1"/>
                              </a:solidFill>
                              <a:latin typeface="Cambria Math" panose="02040503050406030204" pitchFamily="18" charset="0"/>
                            </a:rPr>
                          </m:ctrlPr>
                        </m:sSubPr>
                        <m:e>
                          <m:r>
                            <a:rPr lang="zh-CN" altLang="en-US" sz="1800" i="1" dirty="0" smtClean="0">
                              <a:solidFill>
                                <a:schemeClr val="bg1"/>
                              </a:solidFill>
                              <a:latin typeface="Cambria Math" panose="02040503050406030204" pitchFamily="18" charset="0"/>
                            </a:rPr>
                            <m:t>𝑅</m:t>
                          </m:r>
                        </m:e>
                        <m:sub>
                          <m:r>
                            <a:rPr lang="zh-CN" altLang="en-US" sz="1800" i="1" dirty="0" smtClean="0">
                              <a:solidFill>
                                <a:schemeClr val="bg1"/>
                              </a:solidFill>
                              <a:latin typeface="Cambria Math" panose="02040503050406030204" pitchFamily="18" charset="0"/>
                            </a:rPr>
                            <m:t>𝑥</m:t>
                          </m:r>
                          <m:r>
                            <m:rPr>
                              <m:sty m:val="p"/>
                            </m:rPr>
                            <a:rPr lang="en-US" altLang="zh-CN" sz="1800" i="1" dirty="0">
                              <a:solidFill>
                                <a:schemeClr val="bg1"/>
                              </a:solidFill>
                              <a:latin typeface="Cambria Math" panose="02040503050406030204" pitchFamily="18" charset="0"/>
                            </a:rPr>
                            <m:t>y</m:t>
                          </m:r>
                        </m:sub>
                      </m:sSub>
                      <m:d>
                        <m:dPr>
                          <m:ctrlPr>
                            <a:rPr lang="zh-CN" altLang="en-US" sz="1800" i="1" dirty="0" smtClean="0">
                              <a:solidFill>
                                <a:schemeClr val="bg1"/>
                              </a:solidFill>
                              <a:latin typeface="Cambria Math" panose="02040503050406030204" pitchFamily="18" charset="0"/>
                            </a:rPr>
                          </m:ctrlPr>
                        </m:dPr>
                        <m:e>
                          <m:r>
                            <m:rPr>
                              <m:nor/>
                            </m:rPr>
                            <a:rPr lang="el-GR" altLang="zh-CN" sz="1800" dirty="0">
                              <a:solidFill>
                                <a:schemeClr val="bg1"/>
                              </a:solidFill>
                              <a:latin typeface="Times New Roman" panose="02020603050405020304" pitchFamily="18" charset="0"/>
                              <a:cs typeface="Times New Roman" panose="02020603050405020304" pitchFamily="18" charset="0"/>
                            </a:rPr>
                            <m:t>τ</m:t>
                          </m:r>
                        </m:e>
                      </m:d>
                    </m:oMath>
                  </m:oMathPara>
                </a14:m>
                <a:endParaRPr lang="zh-CN" altLang="en-US" sz="1800" dirty="0">
                  <a:solidFill>
                    <a:schemeClr val="bg1"/>
                  </a:solidFill>
                  <a:latin typeface="Arial" panose="020B0604020202020204" pitchFamily="34" charset="0"/>
                  <a:ea typeface="微软雅黑" panose="020B0503020204020204" pitchFamily="34" charset="-122"/>
                </a:endParaRPr>
              </a:p>
            </p:txBody>
          </p:sp>
        </mc:Choice>
        <mc:Fallback xmlns="">
          <p:sp>
            <p:nvSpPr>
              <p:cNvPr id="117" name="文本框 116">
                <a:extLst>
                  <a:ext uri="{FF2B5EF4-FFF2-40B4-BE49-F238E27FC236}">
                    <a16:creationId xmlns:a16="http://schemas.microsoft.com/office/drawing/2014/main" id="{69D5F365-590C-46F2-B980-5C2EDC24C2CD}"/>
                  </a:ext>
                </a:extLst>
              </p:cNvPr>
              <p:cNvSpPr txBox="1">
                <a:spLocks noRot="1" noChangeAspect="1" noMove="1" noResize="1" noEditPoints="1" noAdjustHandles="1" noChangeArrowheads="1" noChangeShapeType="1" noTextEdit="1"/>
              </p:cNvSpPr>
              <p:nvPr/>
            </p:nvSpPr>
            <p:spPr>
              <a:xfrm>
                <a:off x="6953210" y="4202918"/>
                <a:ext cx="564964" cy="393249"/>
              </a:xfrm>
              <a:prstGeom prst="rect">
                <a:avLst/>
              </a:prstGeom>
              <a:blipFill>
                <a:blip r:embed="rId7"/>
                <a:stretch>
                  <a:fillRect l="-15217" r="-9783"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D5D32BA-EBF2-4136-905D-36BECC53F22F}"/>
                  </a:ext>
                </a:extLst>
              </p:cNvPr>
              <p:cNvSpPr txBox="1"/>
              <p:nvPr/>
            </p:nvSpPr>
            <p:spPr>
              <a:xfrm>
                <a:off x="1403338" y="5778601"/>
                <a:ext cx="1940346"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r>
                        <m:rPr>
                          <m:sty m:val="p"/>
                        </m:rPr>
                        <a:rPr lang="en-US" altLang="zh-CN" sz="1800" i="1" dirty="0">
                          <a:solidFill>
                            <a:schemeClr val="bg1"/>
                          </a:solidFill>
                          <a:latin typeface="Cambria Math" panose="02040503050406030204" pitchFamily="18" charset="0"/>
                        </a:rPr>
                        <m:t>y</m:t>
                      </m:r>
                      <m:d>
                        <m:dPr>
                          <m:ctrlPr>
                            <a:rPr lang="zh-CN" altLang="en-US" sz="1800" i="1" dirty="0" smtClean="0">
                              <a:solidFill>
                                <a:schemeClr val="bg1"/>
                              </a:solidFill>
                              <a:latin typeface="Cambria Math" panose="02040503050406030204" pitchFamily="18" charset="0"/>
                            </a:rPr>
                          </m:ctrlPr>
                        </m:dPr>
                        <m:e>
                          <m:r>
                            <a:rPr lang="zh-CN" altLang="en-US" sz="1800" i="1" dirty="0" smtClean="0">
                              <a:solidFill>
                                <a:schemeClr val="bg1"/>
                              </a:solidFill>
                              <a:latin typeface="Cambria Math" panose="02040503050406030204" pitchFamily="18" charset="0"/>
                            </a:rPr>
                            <m:t>𝑡</m:t>
                          </m:r>
                        </m:e>
                      </m:d>
                    </m:oMath>
                  </m:oMathPara>
                </a14:m>
                <a:endParaRPr lang="zh-CN" altLang="en-US" sz="1800" dirty="0">
                  <a:solidFill>
                    <a:schemeClr val="bg1"/>
                  </a:solidFill>
                  <a:latin typeface="Arial" panose="020B0604020202020204" pitchFamily="34" charset="0"/>
                  <a:ea typeface="微软雅黑" panose="020B0503020204020204" pitchFamily="34" charset="-122"/>
                </a:endParaRPr>
              </a:p>
            </p:txBody>
          </p:sp>
        </mc:Choice>
        <mc:Fallback xmlns="">
          <p:sp>
            <p:nvSpPr>
              <p:cNvPr id="118" name="文本框 117">
                <a:extLst>
                  <a:ext uri="{FF2B5EF4-FFF2-40B4-BE49-F238E27FC236}">
                    <a16:creationId xmlns:a16="http://schemas.microsoft.com/office/drawing/2014/main" id="{5D5D32BA-EBF2-4136-905D-36BECC53F22F}"/>
                  </a:ext>
                </a:extLst>
              </p:cNvPr>
              <p:cNvSpPr txBox="1">
                <a:spLocks noRot="1" noChangeAspect="1" noMove="1" noResize="1" noEditPoints="1" noAdjustHandles="1" noChangeArrowheads="1" noChangeShapeType="1" noTextEdit="1"/>
              </p:cNvSpPr>
              <p:nvPr/>
            </p:nvSpPr>
            <p:spPr>
              <a:xfrm>
                <a:off x="1403338" y="5778601"/>
                <a:ext cx="1940346" cy="360099"/>
              </a:xfrm>
              <a:prstGeom prst="rect">
                <a:avLst/>
              </a:prstGeom>
              <a:blipFill>
                <a:blip r:embed="rId8"/>
                <a:stretch>
                  <a:fillRect b="-11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E34745CA-C986-4565-8ADF-086D3755622D}"/>
                  </a:ext>
                </a:extLst>
              </p:cNvPr>
              <p:cNvSpPr txBox="1"/>
              <p:nvPr/>
            </p:nvSpPr>
            <p:spPr>
              <a:xfrm>
                <a:off x="1401988" y="4218286"/>
                <a:ext cx="1940346" cy="360099"/>
              </a:xfrm>
              <a:prstGeom prst="rect">
                <a:avLst/>
              </a:prstGeom>
              <a:noFill/>
            </p:spPr>
            <p:txBody>
              <a:bodyPr wrap="square" lIns="0" tIns="0" rIns="0" bIns="0" rtlCol="0">
                <a:spAutoFit/>
              </a:bodyPr>
              <a:lstStyle/>
              <a:p>
                <a:pPr>
                  <a:lnSpc>
                    <a:spcPct val="130000"/>
                  </a:lnSpc>
                </a:pPr>
                <a14:m>
                  <m:oMathPara xmlns:m="http://schemas.openxmlformats.org/officeDocument/2006/math">
                    <m:oMathParaPr>
                      <m:jc m:val="centerGroup"/>
                    </m:oMathParaPr>
                    <m:oMath xmlns:m="http://schemas.openxmlformats.org/officeDocument/2006/math">
                      <m:r>
                        <a:rPr lang="zh-CN" altLang="en-US" sz="1800" i="1" dirty="0" smtClean="0">
                          <a:solidFill>
                            <a:schemeClr val="bg1"/>
                          </a:solidFill>
                          <a:latin typeface="Cambria Math" panose="02040503050406030204" pitchFamily="18" charset="0"/>
                        </a:rPr>
                        <m:t>𝑥</m:t>
                      </m:r>
                      <m:d>
                        <m:dPr>
                          <m:ctrlPr>
                            <a:rPr lang="zh-CN" altLang="en-US" sz="1800" i="1" dirty="0" smtClean="0">
                              <a:solidFill>
                                <a:schemeClr val="bg1"/>
                              </a:solidFill>
                              <a:latin typeface="Cambria Math" panose="02040503050406030204" pitchFamily="18" charset="0"/>
                            </a:rPr>
                          </m:ctrlPr>
                        </m:dPr>
                        <m:e>
                          <m:r>
                            <a:rPr lang="zh-CN" altLang="en-US" sz="1800" i="1" dirty="0" smtClean="0">
                              <a:solidFill>
                                <a:schemeClr val="bg1"/>
                              </a:solidFill>
                              <a:latin typeface="Cambria Math" panose="02040503050406030204" pitchFamily="18" charset="0"/>
                            </a:rPr>
                            <m:t>𝑡</m:t>
                          </m:r>
                        </m:e>
                      </m:d>
                    </m:oMath>
                  </m:oMathPara>
                </a14:m>
                <a:endParaRPr lang="zh-CN" altLang="en-US" sz="1800" dirty="0">
                  <a:solidFill>
                    <a:schemeClr val="bg1"/>
                  </a:solidFill>
                  <a:latin typeface="Arial" panose="020B0604020202020204" pitchFamily="34" charset="0"/>
                  <a:ea typeface="微软雅黑" panose="020B0503020204020204" pitchFamily="34" charset="-122"/>
                </a:endParaRPr>
              </a:p>
            </p:txBody>
          </p:sp>
        </mc:Choice>
        <mc:Fallback xmlns="">
          <p:sp>
            <p:nvSpPr>
              <p:cNvPr id="119" name="文本框 118">
                <a:extLst>
                  <a:ext uri="{FF2B5EF4-FFF2-40B4-BE49-F238E27FC236}">
                    <a16:creationId xmlns:a16="http://schemas.microsoft.com/office/drawing/2014/main" id="{E34745CA-C986-4565-8ADF-086D3755622D}"/>
                  </a:ext>
                </a:extLst>
              </p:cNvPr>
              <p:cNvSpPr txBox="1">
                <a:spLocks noRot="1" noChangeAspect="1" noMove="1" noResize="1" noEditPoints="1" noAdjustHandles="1" noChangeArrowheads="1" noChangeShapeType="1" noTextEdit="1"/>
              </p:cNvSpPr>
              <p:nvPr/>
            </p:nvSpPr>
            <p:spPr>
              <a:xfrm>
                <a:off x="1401988" y="4218286"/>
                <a:ext cx="1940346" cy="360099"/>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88553EB-7D7A-4365-A678-2C00FDE942AD}"/>
              </a:ext>
            </a:extLst>
          </p:cNvPr>
          <p:cNvSpPr txBox="1"/>
          <p:nvPr/>
        </p:nvSpPr>
        <p:spPr>
          <a:xfrm>
            <a:off x="1524034" y="520311"/>
            <a:ext cx="536444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实验原理</a:t>
            </a:r>
            <a:r>
              <a:rPr lang="en-US" altLang="zh-CN" sz="3600" b="1" dirty="0">
                <a:solidFill>
                  <a:schemeClr val="bg1"/>
                </a:solidFill>
                <a:cs typeface="+mn-ea"/>
                <a:sym typeface="+mn-lt"/>
              </a:rPr>
              <a:t>——</a:t>
            </a:r>
            <a:r>
              <a:rPr lang="zh-CN" altLang="en-US" sz="3600" b="1" dirty="0">
                <a:solidFill>
                  <a:schemeClr val="bg1"/>
                </a:solidFill>
                <a:cs typeface="+mn-ea"/>
                <a:sym typeface="+mn-lt"/>
              </a:rPr>
              <a:t>自相关检测</a:t>
            </a:r>
          </a:p>
        </p:txBody>
      </p:sp>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 name="文本框 1">
            <a:extLst>
              <a:ext uri="{FF2B5EF4-FFF2-40B4-BE49-F238E27FC236}">
                <a16:creationId xmlns:a16="http://schemas.microsoft.com/office/drawing/2014/main" id="{1F51C5F5-8AA9-4BD5-A9A6-846ABEE5AB4D}"/>
              </a:ext>
            </a:extLst>
          </p:cNvPr>
          <p:cNvSpPr txBox="1"/>
          <p:nvPr/>
        </p:nvSpPr>
        <p:spPr>
          <a:xfrm>
            <a:off x="1691640" y="2331720"/>
            <a:ext cx="184731" cy="343235"/>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B628DDD-968C-478C-A2EE-C074E7EE1F48}"/>
                  </a:ext>
                </a:extLst>
              </p:cNvPr>
              <p:cNvSpPr txBox="1"/>
              <p:nvPr/>
            </p:nvSpPr>
            <p:spPr>
              <a:xfrm>
                <a:off x="1524034" y="1669572"/>
                <a:ext cx="9113915" cy="3789627"/>
              </a:xfrm>
              <a:prstGeom prst="rect">
                <a:avLst/>
              </a:prstGeom>
              <a:noFill/>
            </p:spPr>
            <p:txBody>
              <a:bodyPr wrap="square" rtlCol="0">
                <a:spAutoFit/>
              </a:bodyPr>
              <a:lstStyle/>
              <a:p>
                <a:pPr>
                  <a:lnSpc>
                    <a:spcPct val="130000"/>
                  </a:lnSpc>
                </a:pPr>
                <a:r>
                  <a:rPr lang="zh-CN" altLang="zh-CN" sz="1400" dirty="0">
                    <a:solidFill>
                      <a:schemeClr val="bg1"/>
                    </a:solidFill>
                    <a:effectLst/>
                    <a:ea typeface="宋体" panose="02010600030101010101" pitchFamily="2" charset="-122"/>
                    <a:cs typeface="Times New Roman" panose="02020603050405020304" pitchFamily="18" charset="0"/>
                  </a:rPr>
                  <a:t>待测信号</a:t>
                </a:r>
                <a:r>
                  <a:rPr lang="zh-CN" altLang="en-US" sz="1400" dirty="0">
                    <a:solidFill>
                      <a:schemeClr val="bg1"/>
                    </a:solidFill>
                    <a:effectLst/>
                    <a:ea typeface="宋体" panose="02010600030101010101" pitchFamily="2" charset="-122"/>
                    <a:cs typeface="Times New Roman" panose="02020603050405020304" pitchFamily="18" charset="0"/>
                  </a:rPr>
                  <a:t>：</a:t>
                </a:r>
                <a:r>
                  <a:rPr lang="en-US" altLang="zh-CN" sz="1400" dirty="0">
                    <a:solidFill>
                      <a:schemeClr val="bg1"/>
                    </a:solidFill>
                    <a:ea typeface="宋体" panose="02010600030101010101" pitchFamily="2" charset="-122"/>
                    <a:cs typeface="Times New Roman" panose="02020603050405020304" pitchFamily="18" charset="0"/>
                  </a:rPr>
                  <a:t>s(t)=Asin(</a:t>
                </a:r>
                <a:r>
                  <a:rPr lang="zh-CN" altLang="zh-CN" sz="1400" dirty="0">
                    <a:solidFill>
                      <a:schemeClr val="bg1"/>
                    </a:solidFill>
                    <a:ea typeface="宋体" panose="02010600030101010101" pitchFamily="2" charset="-122"/>
                    <a:cs typeface="Times New Roman" panose="02020603050405020304" pitchFamily="18" charset="0"/>
                  </a:rPr>
                  <a:t>ω</a:t>
                </a:r>
                <a:r>
                  <a:rPr lang="en-US" altLang="zh-CN" sz="1400" dirty="0">
                    <a:solidFill>
                      <a:schemeClr val="bg1"/>
                    </a:solidFill>
                    <a:ea typeface="宋体" panose="02010600030101010101" pitchFamily="2" charset="-122"/>
                    <a:cs typeface="Times New Roman" panose="02020603050405020304" pitchFamily="18" charset="0"/>
                  </a:rPr>
                  <a:t>t+</a:t>
                </a:r>
                <a:r>
                  <a:rPr lang="zh-CN" altLang="zh-CN" sz="1400" dirty="0">
                    <a:solidFill>
                      <a:schemeClr val="bg1"/>
                    </a:solidFill>
                    <a:ea typeface="宋体" panose="02010600030101010101" pitchFamily="2" charset="-122"/>
                    <a:cs typeface="Times New Roman" panose="02020603050405020304" pitchFamily="18" charset="0"/>
                  </a:rPr>
                  <a:t>ψ</a:t>
                </a:r>
                <a:r>
                  <a:rPr lang="en-US" altLang="zh-CN" sz="1400" dirty="0">
                    <a:solidFill>
                      <a:schemeClr val="bg1"/>
                    </a:solidFill>
                    <a:ea typeface="宋体" panose="02010600030101010101" pitchFamily="2" charset="-122"/>
                    <a:cs typeface="Times New Roman" panose="02020603050405020304" pitchFamily="18" charset="0"/>
                  </a:rPr>
                  <a:t>)</a:t>
                </a:r>
              </a:p>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干扰信号</a:t>
                </a:r>
                <a:r>
                  <a:rPr lang="zh-CN" altLang="en-US"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n(t)</a:t>
                </a:r>
                <a:endParaRPr lang="en-US" altLang="zh-CN" sz="14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则输入信号为</a:t>
                </a:r>
                <a:endPar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30000"/>
                  </a:lnSpc>
                </a:pPr>
                <a:r>
                  <a:rPr lang="en-US" altLang="zh-CN" sz="1400" dirty="0">
                    <a:solidFill>
                      <a:schemeClr val="bg1"/>
                    </a:solidFill>
                    <a:ea typeface="宋体" panose="02010600030101010101" pitchFamily="2" charset="-122"/>
                    <a:cs typeface="Times New Roman" panose="02020603050405020304" pitchFamily="18" charset="0"/>
                  </a:rPr>
                  <a:t>x(t)=s(t)+n(t)= Asin(</a:t>
                </a:r>
                <a:r>
                  <a:rPr lang="zh-CN" altLang="zh-CN" sz="1400" dirty="0">
                    <a:solidFill>
                      <a:schemeClr val="bg1"/>
                    </a:solidFill>
                    <a:ea typeface="宋体" panose="02010600030101010101" pitchFamily="2" charset="-122"/>
                    <a:cs typeface="Times New Roman" panose="02020603050405020304" pitchFamily="18" charset="0"/>
                  </a:rPr>
                  <a:t>ω</a:t>
                </a:r>
                <a:r>
                  <a:rPr lang="en-US" altLang="zh-CN" sz="1400" dirty="0">
                    <a:solidFill>
                      <a:schemeClr val="bg1"/>
                    </a:solidFill>
                    <a:ea typeface="宋体" panose="02010600030101010101" pitchFamily="2" charset="-122"/>
                    <a:cs typeface="Times New Roman" panose="02020603050405020304" pitchFamily="18" charset="0"/>
                  </a:rPr>
                  <a:t>t+</a:t>
                </a:r>
                <a:r>
                  <a:rPr lang="zh-CN" altLang="zh-CN" sz="1400" dirty="0">
                    <a:solidFill>
                      <a:schemeClr val="bg1"/>
                    </a:solidFill>
                    <a:ea typeface="宋体" panose="02010600030101010101" pitchFamily="2" charset="-122"/>
                    <a:cs typeface="Times New Roman" panose="02020603050405020304" pitchFamily="18" charset="0"/>
                  </a:rPr>
                  <a:t>ψ</a:t>
                </a:r>
                <a:r>
                  <a:rPr lang="en-US" altLang="zh-CN" sz="1400" dirty="0">
                    <a:solidFill>
                      <a:schemeClr val="bg1"/>
                    </a:solidFill>
                    <a:ea typeface="宋体" panose="02010600030101010101" pitchFamily="2" charset="-122"/>
                    <a:cs typeface="Times New Roman" panose="02020603050405020304" pitchFamily="18" charset="0"/>
                  </a:rPr>
                  <a:t>)+n(t)</a:t>
                </a:r>
                <a:endParaRPr lang="zh-CN" altLang="zh-CN" sz="1400" dirty="0">
                  <a:solidFill>
                    <a:schemeClr val="bg1"/>
                  </a:solidFill>
                  <a:ea typeface="宋体" panose="02010600030101010101" pitchFamily="2" charset="-122"/>
                  <a:cs typeface="Times New Roman" panose="02020603050405020304" pitchFamily="18" charset="0"/>
                </a:endParaRPr>
              </a:p>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经过延时器的输入信号输出为</a:t>
                </a:r>
                <a:endPar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30000"/>
                  </a:lnSpc>
                </a:pPr>
                <a:r>
                  <a:rPr lang="en-US" altLang="zh-CN" sz="1400" dirty="0">
                    <a:solidFill>
                      <a:schemeClr val="bg1"/>
                    </a:solidFill>
                    <a:ea typeface="宋体" panose="02010600030101010101" pitchFamily="2" charset="-122"/>
                    <a:cs typeface="Times New Roman" panose="02020603050405020304" pitchFamily="18" charset="0"/>
                  </a:rPr>
                  <a:t>x(t-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Asin(</a:t>
                </a:r>
                <a:r>
                  <a:rPr lang="zh-CN" altLang="zh-CN" sz="1400" dirty="0">
                    <a:solidFill>
                      <a:schemeClr val="bg1"/>
                    </a:solidFill>
                    <a:ea typeface="宋体" panose="02010600030101010101" pitchFamily="2" charset="-122"/>
                    <a:cs typeface="Times New Roman" panose="02020603050405020304" pitchFamily="18" charset="0"/>
                  </a:rPr>
                  <a:t>ω</a:t>
                </a:r>
                <a:r>
                  <a:rPr lang="en-US" altLang="zh-CN" sz="1400" dirty="0">
                    <a:solidFill>
                      <a:schemeClr val="bg1"/>
                    </a:solidFill>
                    <a:ea typeface="宋体" panose="02010600030101010101" pitchFamily="2" charset="-122"/>
                    <a:cs typeface="Times New Roman" panose="02020603050405020304" pitchFamily="18" charset="0"/>
                  </a:rPr>
                  <a:t>t-</a:t>
                </a:r>
                <a:r>
                  <a:rPr lang="zh-CN" altLang="zh-CN" sz="1400" dirty="0">
                    <a:solidFill>
                      <a:schemeClr val="bg1"/>
                    </a:solidFill>
                    <a:ea typeface="宋体" panose="02010600030101010101" pitchFamily="2" charset="-122"/>
                    <a:cs typeface="Times New Roman" panose="02020603050405020304" pitchFamily="18" charset="0"/>
                  </a:rPr>
                  <a:t>ωτ</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ψ</a:t>
                </a:r>
                <a:r>
                  <a:rPr lang="en-US" altLang="zh-CN" sz="1400" dirty="0">
                    <a:solidFill>
                      <a:schemeClr val="bg1"/>
                    </a:solidFill>
                    <a:ea typeface="宋体" panose="02010600030101010101" pitchFamily="2" charset="-122"/>
                    <a:cs typeface="Times New Roman" panose="02020603050405020304" pitchFamily="18" charset="0"/>
                  </a:rPr>
                  <a:t>)+n(t-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a:t>
                </a:r>
              </a:p>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相乘</a:t>
                </a:r>
                <a:r>
                  <a:rPr lang="zh-CN" altLang="en-US"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后积分</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，积分的时间从</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en-US" altLang="zh-CN" sz="1400" kern="100" baseline="-250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，其中</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趋于无穷，计算结果为</a:t>
                </a:r>
              </a:p>
              <a:p>
                <a:pPr indent="266700" algn="ct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xx</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t>
                </a:r>
                <a14:m>
                  <m:oMath xmlns:m="http://schemas.openxmlformats.org/officeDocument/2006/math">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lim>
                        </m:limLow>
                      </m:fName>
                      <m:e>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den>
                        </m:f>
                      </m:e>
                    </m:func>
                    <m:nary>
                      <m:naryPr>
                        <m:limLoc m:val="subSup"/>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naryPr>
                      <m:sub>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b>
                      <m:sup>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p>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𝜏</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𝑑𝑡</m:t>
                        </m:r>
                      </m:e>
                    </m:nary>
                  </m:oMath>
                </a14:m>
                <a:endParaRPr lang="zh-CN" altLang="zh-CN" sz="1400" dirty="0">
                  <a:solidFill>
                    <a:schemeClr val="bg1"/>
                  </a:solidFill>
                  <a:ea typeface="宋体" panose="02010600030101010101" pitchFamily="2" charset="-122"/>
                  <a:cs typeface="Times New Roman" panose="02020603050405020304" pitchFamily="18" charset="0"/>
                </a:endParaRPr>
              </a:p>
              <a:p>
                <a:r>
                  <a:rPr lang="en-US" altLang="zh-CN" sz="1400" dirty="0">
                    <a:solidFill>
                      <a:schemeClr val="bg1"/>
                    </a:solidFill>
                    <a:ea typeface="宋体" panose="02010600030101010101" pitchFamily="2" charset="-122"/>
                    <a:cs typeface="Times New Roman" panose="02020603050405020304" pitchFamily="18" charset="0"/>
                  </a:rPr>
                  <a:t>                                                                                      = </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ss</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sn</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ns</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nn</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a:t>
                </a:r>
              </a:p>
              <a:p>
                <a:r>
                  <a:rPr lang="en-US" altLang="zh-CN" sz="1400" dirty="0">
                    <a:solidFill>
                      <a:schemeClr val="bg1"/>
                    </a:solidFill>
                    <a:latin typeface="Arial" panose="020B0604020202020204" pitchFamily="34" charset="0"/>
                    <a:ea typeface="宋体" panose="02010600030101010101" pitchFamily="2" charset="-122"/>
                    <a:cs typeface="Times New Roman" panose="02020603050405020304" pitchFamily="18" charset="0"/>
                  </a:rPr>
                  <a:t>T</a:t>
                </a:r>
                <a:r>
                  <a:rPr lang="zh-CN" altLang="en-US" sz="1400" dirty="0">
                    <a:solidFill>
                      <a:schemeClr val="bg1"/>
                    </a:solidFill>
                    <a:latin typeface="Arial" panose="020B0604020202020204" pitchFamily="34" charset="0"/>
                    <a:ea typeface="宋体" panose="02010600030101010101" pitchFamily="2" charset="-122"/>
                    <a:cs typeface="Times New Roman" panose="02020603050405020304" pitchFamily="18" charset="0"/>
                  </a:rPr>
                  <a:t>→∞时，</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s(t)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不相关且平均值为</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sn</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ns</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趋于</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。当τ越大时，</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τ</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的相关性越低，</a:t>
                </a:r>
                <a:r>
                  <a:rPr lang="en-US" altLang="zh-CN" sz="1400" kern="1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R</a:t>
                </a:r>
                <a:r>
                  <a:rPr lang="en-US" altLang="zh-CN" sz="1400" kern="100" baseline="-25000" dirty="0" err="1">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nn</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τ</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趋于</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。因此，当</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趋于无穷且τ较大时，可得</a:t>
                </a:r>
              </a:p>
              <a:p>
                <a:pPr algn="ct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xx</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 </a:t>
                </a:r>
                <a:r>
                  <a:rPr lang="en-US" altLang="zh-CN" sz="1400" dirty="0" err="1">
                    <a:solidFill>
                      <a:schemeClr val="bg1"/>
                    </a:solidFill>
                    <a:ea typeface="宋体" panose="02010600030101010101" pitchFamily="2" charset="-122"/>
                    <a:cs typeface="Times New Roman" panose="02020603050405020304" pitchFamily="18" charset="0"/>
                  </a:rPr>
                  <a:t>R</a:t>
                </a:r>
                <a:r>
                  <a:rPr lang="en-US" altLang="zh-CN" sz="1400" baseline="-25000" dirty="0" err="1">
                    <a:solidFill>
                      <a:schemeClr val="bg1"/>
                    </a:solidFill>
                    <a:ea typeface="宋体" panose="02010600030101010101" pitchFamily="2" charset="-122"/>
                    <a:cs typeface="Times New Roman" panose="02020603050405020304" pitchFamily="18" charset="0"/>
                  </a:rPr>
                  <a:t>ss</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τ</a:t>
                </a:r>
                <a:r>
                  <a:rPr lang="en-US" altLang="zh-CN" sz="1400" dirty="0">
                    <a:solidFill>
                      <a:schemeClr val="bg1"/>
                    </a:solidFill>
                    <a:ea typeface="宋体" panose="02010600030101010101" pitchFamily="2" charset="-122"/>
                    <a:cs typeface="Times New Roman" panose="02020603050405020304" pitchFamily="18" charset="0"/>
                  </a:rPr>
                  <a:t>)=</a:t>
                </a:r>
                <a14:m>
                  <m:oMath xmlns:m="http://schemas.openxmlformats.org/officeDocument/2006/math">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m:t>
                        </m:r>
                        <m: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²</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𝑐𝑜𝑠</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ωτ</m:t>
                        </m:r>
                      </m:e>
                    </m:d>
                  </m:oMath>
                </a14:m>
                <a:endParaRPr lang="en-US" altLang="zh-CN" sz="1400" dirty="0">
                  <a:solidFill>
                    <a:schemeClr val="bg1"/>
                  </a:solidFill>
                  <a:ea typeface="宋体" panose="02010600030101010101" pitchFamily="2" charset="-122"/>
                  <a:cs typeface="Times New Roman" panose="02020603050405020304" pitchFamily="18" charset="0"/>
                </a:endParaRPr>
              </a:p>
              <a:p>
                <a:r>
                  <a:rPr lang="zh-CN" altLang="en-US" sz="1400" dirty="0">
                    <a:solidFill>
                      <a:schemeClr val="bg1"/>
                    </a:solidFill>
                    <a:effectLst/>
                    <a:ea typeface="宋体" panose="02010600030101010101" pitchFamily="2" charset="-122"/>
                    <a:cs typeface="Times New Roman" panose="02020603050405020304" pitchFamily="18" charset="0"/>
                  </a:rPr>
                  <a:t>因此</a:t>
                </a:r>
                <a:r>
                  <a:rPr lang="zh-CN" altLang="zh-CN" sz="1400" dirty="0">
                    <a:solidFill>
                      <a:schemeClr val="bg1"/>
                    </a:solidFill>
                    <a:effectLst/>
                    <a:ea typeface="宋体" panose="02010600030101010101" pitchFamily="2" charset="-122"/>
                    <a:cs typeface="Times New Roman" panose="02020603050405020304" pitchFamily="18" charset="0"/>
                  </a:rPr>
                  <a:t>当</a:t>
                </a:r>
                <a:r>
                  <a:rPr lang="en-US" altLang="zh-CN" sz="1400" dirty="0">
                    <a:solidFill>
                      <a:schemeClr val="bg1"/>
                    </a:solidFill>
                    <a:effectLst/>
                    <a:ea typeface="宋体" panose="02010600030101010101" pitchFamily="2" charset="-122"/>
                    <a:cs typeface="Times New Roman" panose="02020603050405020304" pitchFamily="18" charset="0"/>
                  </a:rPr>
                  <a:t>cos</a:t>
                </a:r>
                <a14:m>
                  <m:oMath xmlns:m="http://schemas.openxmlformats.org/officeDocument/2006/math">
                    <m:d>
                      <m:dPr>
                        <m:ctrlPr>
                          <a:rPr lang="zh-CN" altLang="zh-CN" sz="1000" i="1">
                            <a:solidFill>
                              <a:schemeClr val="bg1"/>
                            </a:solidFill>
                            <a:effectLst/>
                            <a:latin typeface="Cambria Math" panose="02040503050406030204" pitchFamily="18" charset="0"/>
                            <a:ea typeface="Cambria Math" panose="02040503050406030204" pitchFamily="18" charset="0"/>
                          </a:rPr>
                        </m:ctrlPr>
                      </m:dPr>
                      <m:e>
                        <m:r>
                          <m:rPr>
                            <m:sty m:val="p"/>
                          </m:rPr>
                          <a:rPr lang="zh-CN" altLang="zh-CN" sz="14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ωτ</m:t>
                        </m:r>
                      </m:e>
                    </m:d>
                    <m:r>
                      <a:rPr lang="zh-CN" altLang="zh-CN" sz="1400"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400" dirty="0">
                    <a:solidFill>
                      <a:schemeClr val="bg1"/>
                    </a:solidFill>
                    <a:effectLst/>
                    <a:ea typeface="宋体" panose="02010600030101010101" pitchFamily="2" charset="-122"/>
                    <a:cs typeface="Times New Roman" panose="02020603050405020304" pitchFamily="18" charset="0"/>
                  </a:rPr>
                  <a:t>时，输出信号为直流信号。可以</a:t>
                </a:r>
                <a:r>
                  <a:rPr lang="zh-CN" altLang="en-US" sz="1400" dirty="0">
                    <a:solidFill>
                      <a:schemeClr val="bg1"/>
                    </a:solidFill>
                    <a:effectLst/>
                    <a:ea typeface="宋体" panose="02010600030101010101" pitchFamily="2" charset="-122"/>
                    <a:cs typeface="Times New Roman" panose="02020603050405020304" pitchFamily="18" charset="0"/>
                  </a:rPr>
                  <a:t>通过</a:t>
                </a:r>
                <a:r>
                  <a:rPr lang="zh-CN" altLang="zh-CN" sz="1400" dirty="0">
                    <a:solidFill>
                      <a:schemeClr val="bg1"/>
                    </a:solidFill>
                    <a:effectLst/>
                    <a:ea typeface="宋体" panose="02010600030101010101" pitchFamily="2" charset="-122"/>
                    <a:cs typeface="Times New Roman" panose="02020603050405020304" pitchFamily="18" charset="0"/>
                  </a:rPr>
                  <a:t>改变</a:t>
                </a:r>
                <a14:m>
                  <m:oMath xmlns:m="http://schemas.openxmlformats.org/officeDocument/2006/math">
                    <m:r>
                      <m:rPr>
                        <m:sty m:val="p"/>
                      </m:rPr>
                      <a:rPr lang="zh-CN" altLang="zh-CN" sz="14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τ</m:t>
                    </m:r>
                  </m:oMath>
                </a14:m>
                <a:r>
                  <a:rPr lang="zh-CN" altLang="zh-CN" sz="1400" dirty="0">
                    <a:solidFill>
                      <a:schemeClr val="bg1"/>
                    </a:solidFill>
                    <a:effectLst/>
                    <a:ea typeface="宋体" panose="02010600030101010101" pitchFamily="2" charset="-122"/>
                    <a:cs typeface="Times New Roman" panose="02020603050405020304" pitchFamily="18" charset="0"/>
                  </a:rPr>
                  <a:t>的大小，观察输出结果大小的变化规律，推出待测信号的参数</a:t>
                </a:r>
                <a:r>
                  <a:rPr lang="en-US" altLang="zh-CN" sz="1400" dirty="0">
                    <a:solidFill>
                      <a:schemeClr val="bg1"/>
                    </a:solidFill>
                    <a:effectLst/>
                    <a:ea typeface="宋体" panose="02010600030101010101" pitchFamily="2" charset="-122"/>
                    <a:cs typeface="Times New Roman" panose="02020603050405020304" pitchFamily="18" charset="0"/>
                  </a:rPr>
                  <a:t>A</a:t>
                </a:r>
                <a:r>
                  <a:rPr lang="zh-CN" altLang="zh-CN" sz="1400" dirty="0">
                    <a:solidFill>
                      <a:schemeClr val="bg1"/>
                    </a:solidFill>
                    <a:effectLst/>
                    <a:ea typeface="宋体" panose="02010600030101010101" pitchFamily="2" charset="-122"/>
                    <a:cs typeface="Times New Roman" panose="02020603050405020304" pitchFamily="18" charset="0"/>
                  </a:rPr>
                  <a:t>和</a:t>
                </a:r>
                <a14:m>
                  <m:oMath xmlns:m="http://schemas.openxmlformats.org/officeDocument/2006/math">
                    <m:r>
                      <m:rPr>
                        <m:sty m:val="p"/>
                      </m:rPr>
                      <a:rPr lang="zh-CN" altLang="zh-CN" sz="14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ω</m:t>
                    </m:r>
                  </m:oMath>
                </a14:m>
                <a:r>
                  <a:rPr lang="zh-CN" altLang="zh-CN" sz="1400" dirty="0">
                    <a:solidFill>
                      <a:schemeClr val="bg1"/>
                    </a:solidFill>
                    <a:effectLst/>
                    <a:ea typeface="宋体" panose="02010600030101010101" pitchFamily="2" charset="-122"/>
                    <a:cs typeface="Times New Roman" panose="02020603050405020304" pitchFamily="18" charset="0"/>
                  </a:rPr>
                  <a:t>的值。</a:t>
                </a:r>
                <a:endParaRPr lang="zh-CN" altLang="en-US" sz="1100" dirty="0">
                  <a:solidFill>
                    <a:schemeClr val="bg1"/>
                  </a:solidFill>
                  <a:latin typeface="Arial" panose="020B0604020202020204" pitchFamily="34" charset="0"/>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4B628DDD-968C-478C-A2EE-C074E7EE1F48}"/>
                  </a:ext>
                </a:extLst>
              </p:cNvPr>
              <p:cNvSpPr txBox="1">
                <a:spLocks noRot="1" noChangeAspect="1" noMove="1" noResize="1" noEditPoints="1" noAdjustHandles="1" noChangeArrowheads="1" noChangeShapeType="1" noTextEdit="1"/>
              </p:cNvSpPr>
              <p:nvPr/>
            </p:nvSpPr>
            <p:spPr>
              <a:xfrm>
                <a:off x="1524034" y="1669572"/>
                <a:ext cx="9113915" cy="3789627"/>
              </a:xfrm>
              <a:prstGeom prst="rect">
                <a:avLst/>
              </a:prstGeom>
              <a:blipFill>
                <a:blip r:embed="rId4"/>
                <a:stretch>
                  <a:fillRect l="-201" b="-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43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88553EB-7D7A-4365-A678-2C00FDE942AD}"/>
              </a:ext>
            </a:extLst>
          </p:cNvPr>
          <p:cNvSpPr txBox="1"/>
          <p:nvPr/>
        </p:nvSpPr>
        <p:spPr>
          <a:xfrm>
            <a:off x="1524034" y="520311"/>
            <a:ext cx="5806405" cy="699743"/>
          </a:xfrm>
          <a:prstGeom prst="rect">
            <a:avLst/>
          </a:prstGeom>
          <a:noFill/>
        </p:spPr>
        <p:txBody>
          <a:bodyPr wrap="square" rtlCol="0">
            <a:spAutoFit/>
          </a:bodyPr>
          <a:lstStyle/>
          <a:p>
            <a:pPr>
              <a:lnSpc>
                <a:spcPct val="120000"/>
              </a:lnSpc>
            </a:pPr>
            <a:r>
              <a:rPr lang="zh-CN" altLang="en-US" sz="3600" b="1" dirty="0">
                <a:solidFill>
                  <a:schemeClr val="bg1"/>
                </a:solidFill>
                <a:cs typeface="+mn-ea"/>
                <a:sym typeface="+mn-lt"/>
              </a:rPr>
              <a:t>实验原理</a:t>
            </a:r>
            <a:r>
              <a:rPr lang="en-US" altLang="zh-CN" sz="3600" b="1" dirty="0">
                <a:solidFill>
                  <a:schemeClr val="bg1"/>
                </a:solidFill>
                <a:cs typeface="+mn-ea"/>
                <a:sym typeface="+mn-lt"/>
              </a:rPr>
              <a:t>——</a:t>
            </a:r>
            <a:r>
              <a:rPr lang="zh-CN" altLang="en-US" sz="3600" b="1" dirty="0">
                <a:solidFill>
                  <a:schemeClr val="bg1"/>
                </a:solidFill>
                <a:cs typeface="+mn-ea"/>
                <a:sym typeface="+mn-lt"/>
              </a:rPr>
              <a:t>互相关检测</a:t>
            </a:r>
          </a:p>
        </p:txBody>
      </p:sp>
      <p:grpSp>
        <p:nvGrpSpPr>
          <p:cNvPr id="46" name="组合 45">
            <a:extLst>
              <a:ext uri="{FF2B5EF4-FFF2-40B4-BE49-F238E27FC236}">
                <a16:creationId xmlns:a16="http://schemas.microsoft.com/office/drawing/2014/main" id="{7714798D-58DB-41D8-9C4C-CB2347EF8380}"/>
              </a:ext>
            </a:extLst>
          </p:cNvPr>
          <p:cNvGrpSpPr/>
          <p:nvPr>
            <p:custDataLst>
              <p:tags r:id="rId1"/>
            </p:custDataLst>
          </p:nvPr>
        </p:nvGrpSpPr>
        <p:grpSpPr>
          <a:xfrm>
            <a:off x="562966" y="520311"/>
            <a:ext cx="724026" cy="699743"/>
            <a:chOff x="-1828799" y="-88608"/>
            <a:chExt cx="754743" cy="754743"/>
          </a:xfrm>
        </p:grpSpPr>
        <p:sp>
          <p:nvSpPr>
            <p:cNvPr id="47" name="椭圆 46">
              <a:extLst>
                <a:ext uri="{FF2B5EF4-FFF2-40B4-BE49-F238E27FC236}">
                  <a16:creationId xmlns:a16="http://schemas.microsoft.com/office/drawing/2014/main" id="{ED16C154-A3D8-4329-BE09-52F5EE6497D1}"/>
                </a:ext>
              </a:extLst>
            </p:cNvPr>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a:extLst>
                <a:ext uri="{FF2B5EF4-FFF2-40B4-BE49-F238E27FC236}">
                  <a16:creationId xmlns:a16="http://schemas.microsoft.com/office/drawing/2014/main" id="{88BEC29C-91E6-42A5-8EAB-F0F996F2EA34}"/>
                </a:ext>
              </a:extLst>
            </p:cNvPr>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 name="文本框 1">
            <a:extLst>
              <a:ext uri="{FF2B5EF4-FFF2-40B4-BE49-F238E27FC236}">
                <a16:creationId xmlns:a16="http://schemas.microsoft.com/office/drawing/2014/main" id="{1F51C5F5-8AA9-4BD5-A9A6-846ABEE5AB4D}"/>
              </a:ext>
            </a:extLst>
          </p:cNvPr>
          <p:cNvSpPr txBox="1"/>
          <p:nvPr/>
        </p:nvSpPr>
        <p:spPr>
          <a:xfrm>
            <a:off x="1691640" y="2331720"/>
            <a:ext cx="184731" cy="343235"/>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B628DDD-968C-478C-A2EE-C074E7EE1F48}"/>
                  </a:ext>
                </a:extLst>
              </p:cNvPr>
              <p:cNvSpPr txBox="1"/>
              <p:nvPr/>
            </p:nvSpPr>
            <p:spPr>
              <a:xfrm>
                <a:off x="1539042" y="1791492"/>
                <a:ext cx="9113915" cy="3555397"/>
              </a:xfrm>
              <a:prstGeom prst="rect">
                <a:avLst/>
              </a:prstGeom>
              <a:noFill/>
            </p:spPr>
            <p:txBody>
              <a:bodyPr wrap="square" rtlCol="0">
                <a:spAutoFit/>
              </a:bodyPr>
              <a:lstStyle/>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输入信号为</a:t>
                </a:r>
                <a:endPar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p>
                <a:pPr algn="ctr">
                  <a:lnSpc>
                    <a:spcPct val="130000"/>
                  </a:lnSpc>
                </a:pPr>
                <a:r>
                  <a:rPr lang="en-US" altLang="zh-CN" sz="1400" dirty="0">
                    <a:solidFill>
                      <a:schemeClr val="bg1"/>
                    </a:solidFill>
                    <a:ea typeface="宋体" panose="02010600030101010101" pitchFamily="2" charset="-122"/>
                    <a:cs typeface="Times New Roman" panose="02020603050405020304" pitchFamily="18" charset="0"/>
                  </a:rPr>
                  <a:t>x(t)=s(t)+n(t)= Asin(</a:t>
                </a:r>
                <a:r>
                  <a:rPr lang="zh-CN" altLang="zh-CN" sz="1400" dirty="0">
                    <a:solidFill>
                      <a:schemeClr val="bg1"/>
                    </a:solidFill>
                    <a:ea typeface="宋体" panose="02010600030101010101" pitchFamily="2" charset="-122"/>
                    <a:cs typeface="Times New Roman" panose="02020603050405020304" pitchFamily="18" charset="0"/>
                  </a:rPr>
                  <a:t>ω</a:t>
                </a:r>
                <a:r>
                  <a:rPr lang="en-US" altLang="zh-CN" sz="1400" dirty="0">
                    <a:solidFill>
                      <a:schemeClr val="bg1"/>
                    </a:solidFill>
                    <a:ea typeface="宋体" panose="02010600030101010101" pitchFamily="2" charset="-122"/>
                    <a:cs typeface="Times New Roman" panose="02020603050405020304" pitchFamily="18" charset="0"/>
                  </a:rPr>
                  <a:t>t+</a:t>
                </a:r>
                <a:r>
                  <a:rPr lang="zh-CN" altLang="zh-CN" sz="1400" dirty="0">
                    <a:solidFill>
                      <a:schemeClr val="bg1"/>
                    </a:solidFill>
                    <a:ea typeface="宋体" panose="02010600030101010101" pitchFamily="2" charset="-122"/>
                    <a:cs typeface="Times New Roman" panose="02020603050405020304" pitchFamily="18" charset="0"/>
                  </a:rPr>
                  <a:t>ψ</a:t>
                </a:r>
                <a:r>
                  <a:rPr lang="en-US" altLang="zh-CN" sz="1400" dirty="0">
                    <a:solidFill>
                      <a:schemeClr val="bg1"/>
                    </a:solidFill>
                    <a:ea typeface="宋体" panose="02010600030101010101" pitchFamily="2" charset="-122"/>
                    <a:cs typeface="Times New Roman" panose="02020603050405020304" pitchFamily="18" charset="0"/>
                  </a:rPr>
                  <a:t>)+n(t)</a:t>
                </a:r>
                <a:endParaRPr lang="zh-CN" altLang="zh-CN" sz="1400" dirty="0">
                  <a:solidFill>
                    <a:schemeClr val="bg1"/>
                  </a:solidFill>
                  <a:ea typeface="宋体" panose="02010600030101010101" pitchFamily="2" charset="-122"/>
                  <a:cs typeface="Times New Roman" panose="02020603050405020304" pitchFamily="18" charset="0"/>
                </a:endParaRPr>
              </a:p>
              <a:p>
                <a:pPr>
                  <a:lnSpc>
                    <a:spcPct val="130000"/>
                  </a:lnSpc>
                </a:pPr>
                <a:r>
                  <a:rPr lang="zh-CN" altLang="zh-CN" sz="14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参考信号与待测信号具有相同周期，色参考信号随时间变化关系为</a:t>
                </a:r>
              </a:p>
              <a:p>
                <a:pPr algn="ctr">
                  <a:lnSpc>
                    <a:spcPct val="130000"/>
                  </a:lnSpc>
                </a:pPr>
                <a:r>
                  <a:rPr lang="en-US" altLang="zh-CN" sz="1400" dirty="0">
                    <a:solidFill>
                      <a:schemeClr val="bg1"/>
                    </a:solidFill>
                    <a:ea typeface="宋体" panose="02010600030101010101" pitchFamily="2" charset="-122"/>
                    <a:cs typeface="Times New Roman" panose="02020603050405020304" pitchFamily="18" charset="0"/>
                  </a:rPr>
                  <a:t>y(t) =</a:t>
                </a:r>
                <a:r>
                  <a:rPr lang="en-US" altLang="zh-CN" sz="1400" dirty="0" err="1">
                    <a:solidFill>
                      <a:schemeClr val="bg1"/>
                    </a:solidFill>
                    <a:ea typeface="宋体" panose="02010600030101010101" pitchFamily="2" charset="-122"/>
                    <a:cs typeface="Times New Roman" panose="02020603050405020304" pitchFamily="18" charset="0"/>
                  </a:rPr>
                  <a:t>Bsin</a:t>
                </a:r>
                <a:r>
                  <a:rPr lang="en-US" altLang="zh-CN" sz="1400" dirty="0">
                    <a:solidFill>
                      <a:schemeClr val="bg1"/>
                    </a:solidFill>
                    <a:ea typeface="宋体" panose="02010600030101010101" pitchFamily="2" charset="-122"/>
                    <a:cs typeface="Times New Roman" panose="02020603050405020304" pitchFamily="18" charset="0"/>
                  </a:rPr>
                  <a:t>(</a:t>
                </a:r>
                <a:r>
                  <a:rPr lang="zh-CN" altLang="zh-CN" sz="1400" dirty="0">
                    <a:solidFill>
                      <a:schemeClr val="bg1"/>
                    </a:solidFill>
                    <a:ea typeface="宋体" panose="02010600030101010101" pitchFamily="2" charset="-122"/>
                    <a:cs typeface="Times New Roman" panose="02020603050405020304" pitchFamily="18" charset="0"/>
                  </a:rPr>
                  <a:t>ω</a:t>
                </a:r>
                <a:r>
                  <a:rPr lang="en-US" altLang="zh-CN" sz="1400" dirty="0">
                    <a:solidFill>
                      <a:schemeClr val="bg1"/>
                    </a:solidFill>
                    <a:ea typeface="宋体" panose="02010600030101010101" pitchFamily="2" charset="-122"/>
                    <a:cs typeface="Times New Roman" panose="02020603050405020304" pitchFamily="18" charset="0"/>
                  </a:rPr>
                  <a:t>t+</a:t>
                </a:r>
                <a:r>
                  <a:rPr lang="zh-CN" altLang="zh-CN" sz="1400" dirty="0">
                    <a:solidFill>
                      <a:schemeClr val="bg1"/>
                    </a:solidFill>
                    <a:ea typeface="宋体" panose="02010600030101010101" pitchFamily="2" charset="-122"/>
                    <a:cs typeface="Times New Roman" panose="02020603050405020304" pitchFamily="18" charset="0"/>
                  </a:rPr>
                  <a:t>ψ</a:t>
                </a:r>
                <a:r>
                  <a:rPr lang="en-US" altLang="zh-CN" sz="1400" baseline="-25000" dirty="0">
                    <a:solidFill>
                      <a:schemeClr val="bg1"/>
                    </a:solidFill>
                    <a:ea typeface="宋体" panose="02010600030101010101" pitchFamily="2" charset="-122"/>
                    <a:cs typeface="Times New Roman" panose="02020603050405020304" pitchFamily="18" charset="0"/>
                  </a:rPr>
                  <a:t>0</a:t>
                </a:r>
                <a:r>
                  <a:rPr lang="en-US" altLang="zh-CN" sz="1400" dirty="0">
                    <a:solidFill>
                      <a:schemeClr val="bg1"/>
                    </a:solidFill>
                    <a:ea typeface="宋体" panose="02010600030101010101" pitchFamily="2" charset="-122"/>
                    <a:cs typeface="Times New Roman" panose="02020603050405020304" pitchFamily="18" charset="0"/>
                  </a:rPr>
                  <a:t>)</a:t>
                </a:r>
              </a:p>
              <a:p>
                <a:pPr>
                  <a:lnSpc>
                    <a:spcPct val="130000"/>
                  </a:lnSpc>
                </a:pP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相乘</a:t>
                </a:r>
                <a:r>
                  <a:rPr lang="zh-CN" altLang="en-US"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后积分</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，积分的时间从</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en-US" altLang="zh-CN" sz="1400" kern="100" baseline="-250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，其中</a:t>
                </a:r>
                <a:r>
                  <a:rPr lang="en-US"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4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趋于无穷，计算结果为</a:t>
                </a:r>
              </a:p>
              <a:p>
                <a:pPr indent="266700" algn="ctr"/>
                <a:r>
                  <a:rPr lang="en-US" altLang="zh-CN" sz="1400" dirty="0">
                    <a:solidFill>
                      <a:schemeClr val="bg1"/>
                    </a:solidFill>
                    <a:ea typeface="宋体" panose="02010600030101010101" pitchFamily="2" charset="-122"/>
                    <a:cs typeface="Times New Roman" panose="02020603050405020304" pitchFamily="18" charset="0"/>
                  </a:rPr>
                  <a:t>R(t)=</a:t>
                </a:r>
                <a14:m>
                  <m:oMath xmlns:m="http://schemas.openxmlformats.org/officeDocument/2006/math">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lim>
                        </m:limLow>
                      </m:fName>
                      <m:e>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den>
                        </m:f>
                      </m:e>
                    </m:func>
                    <m:nary>
                      <m:naryPr>
                        <m:limLoc m:val="subSup"/>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naryPr>
                      <m:sub>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b>
                      <m:sup>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p>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𝑦</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𝑑𝑡</m:t>
                        </m:r>
                      </m:e>
                    </m:nary>
                  </m:oMath>
                </a14:m>
                <a:endParaRPr lang="en-US" altLang="zh-CN" sz="1400" dirty="0">
                  <a:solidFill>
                    <a:schemeClr val="bg1"/>
                  </a:solidFill>
                  <a:ea typeface="宋体" panose="02010600030101010101" pitchFamily="2" charset="-122"/>
                  <a:cs typeface="Times New Roman" panose="02020603050405020304" pitchFamily="18" charset="0"/>
                </a:endParaRPr>
              </a:p>
              <a:p>
                <a:pPr indent="266700" algn="ctr"/>
                <a:r>
                  <a:rPr lang="en-US" altLang="zh-CN" sz="1400" dirty="0">
                    <a:solidFill>
                      <a:schemeClr val="bg1"/>
                    </a:solidFill>
                    <a:ea typeface="宋体" panose="02010600030101010101" pitchFamily="2" charset="-122"/>
                    <a:cs typeface="Times New Roman" panose="02020603050405020304" pitchFamily="18" charset="0"/>
                  </a:rPr>
                  <a:t>                                                                      =</a:t>
                </a:r>
                <a14:m>
                  <m:oMath xmlns:m="http://schemas.openxmlformats.org/officeDocument/2006/math">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lim>
                        </m:limLow>
                      </m:fName>
                      <m:e>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den>
                        </m:f>
                      </m:e>
                    </m:func>
                    <m:nary>
                      <m:naryPr>
                        <m:limLoc m:val="subSup"/>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naryPr>
                      <m:sub>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b>
                      <m:sup>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p>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𝐴𝐵</m:t>
                        </m:r>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ω</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d>
                          </m:e>
                        </m:func>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𝑠𝑖𝑛</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ω</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Bn</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𝑠𝑖𝑛</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ω</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𝑑𝑡</m:t>
                        </m:r>
                      </m:e>
                    </m:nary>
                  </m:oMath>
                </a14:m>
                <a:endParaRPr lang="en-US" altLang="zh-CN" sz="1400" dirty="0">
                  <a:solidFill>
                    <a:schemeClr val="bg1"/>
                  </a:solidFill>
                  <a:ea typeface="宋体" panose="02010600030101010101" pitchFamily="2" charset="-122"/>
                  <a:cs typeface="Times New Roman" panose="02020603050405020304" pitchFamily="18" charset="0"/>
                </a:endParaRPr>
              </a:p>
              <a:p>
                <a:pPr indent="266700" algn="ctr"/>
                <a:r>
                  <a:rPr lang="en-US" altLang="zh-CN" sz="1400" dirty="0">
                    <a:solidFill>
                      <a:schemeClr val="bg1"/>
                    </a:solidFill>
                    <a:ea typeface="宋体" panose="02010600030101010101" pitchFamily="2" charset="-122"/>
                    <a:cs typeface="Times New Roman" panose="02020603050405020304" pitchFamily="18" charset="0"/>
                  </a:rPr>
                  <a:t>                                                   =</a:t>
                </a:r>
                <a14:m>
                  <m:oMath xmlns:m="http://schemas.openxmlformats.org/officeDocument/2006/math">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lim>
                        </m:limLow>
                      </m:fName>
                      <m:e>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𝐴𝐵</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den>
                        </m:f>
                      </m:e>
                    </m:func>
                    <m:nary>
                      <m:naryPr>
                        <m:limLoc m:val="subSup"/>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naryPr>
                      <m:sub>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b>
                      <m:sup>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p>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cos</m:t>
                            </m:r>
                          </m:fName>
                          <m:e>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ω</m:t>
                                </m:r>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e>
                            </m:d>
                          </m:e>
                        </m:func>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𝑐𝑜𝑠</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𝑑𝑡</m:t>
                        </m:r>
                      </m:e>
                    </m:nary>
                  </m:oMath>
                </a14:m>
                <a:endParaRPr lang="en-US" altLang="zh-CN" sz="1400" dirty="0">
                  <a:solidFill>
                    <a:schemeClr val="bg1"/>
                  </a:solidFill>
                  <a:ea typeface="宋体" panose="02010600030101010101" pitchFamily="2" charset="-122"/>
                  <a:cs typeface="Times New Roman" panose="02020603050405020304" pitchFamily="18" charset="0"/>
                </a:endParaRPr>
              </a:p>
              <a:p>
                <a:pPr indent="266700" algn="ctr"/>
                <a:r>
                  <a:rPr lang="en-US" altLang="zh-CN" sz="1400" dirty="0">
                    <a:solidFill>
                      <a:schemeClr val="bg1"/>
                    </a:solidFill>
                    <a:ea typeface="宋体" panose="02010600030101010101" pitchFamily="2" charset="-122"/>
                    <a:cs typeface="Times New Roman" panose="02020603050405020304" pitchFamily="18" charset="0"/>
                  </a:rPr>
                  <a:t>               =</a:t>
                </a:r>
                <a14:m>
                  <m:oMath xmlns:m="http://schemas.openxmlformats.org/officeDocument/2006/math">
                    <m:func>
                      <m:func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uncPr>
                      <m:fName>
                        <m:limLow>
                          <m:limLow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lim</m:t>
                            </m:r>
                          </m:e>
                          <m:li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lim>
                        </m:limLow>
                      </m:fName>
                      <m:e>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𝐴𝐵</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den>
                        </m:f>
                      </m:e>
                    </m:func>
                    <m:nary>
                      <m:naryPr>
                        <m:limLoc m:val="subSup"/>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naryPr>
                      <m:sub>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b>
                      <m:sup>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sup>
                      <m:e>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𝑐𝑜𝑠</m:t>
                        </m:r>
                        <m:d>
                          <m:d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e>
                        </m:d>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𝑑𝑡</m:t>
                        </m:r>
                      </m:e>
                    </m:nary>
                  </m:oMath>
                </a14:m>
                <a:endParaRPr lang="en-US" altLang="zh-CN" sz="1400" dirty="0">
                  <a:solidFill>
                    <a:schemeClr val="bg1"/>
                  </a:solidFill>
                  <a:ea typeface="宋体" panose="02010600030101010101" pitchFamily="2" charset="-122"/>
                  <a:cs typeface="Times New Roman" panose="02020603050405020304" pitchFamily="18" charset="0"/>
                </a:endParaRPr>
              </a:p>
              <a:p>
                <a:r>
                  <a:rPr lang="zh-CN" altLang="en-US" sz="14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rPr>
                  <a:t>最终求得</a:t>
                </a:r>
                <a:endParaRPr lang="en-US" altLang="zh-CN" sz="1400" kern="1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pPr indent="266700" algn="ctr"/>
                <a:r>
                  <a:rPr lang="en-US" altLang="zh-CN" sz="1400" dirty="0">
                    <a:solidFill>
                      <a:schemeClr val="bg1"/>
                    </a:solidFill>
                    <a:ea typeface="宋体" panose="02010600030101010101" pitchFamily="2" charset="-122"/>
                    <a:cs typeface="Times New Roman" panose="02020603050405020304" pitchFamily="18" charset="0"/>
                  </a:rPr>
                  <a:t>R(t)=</a:t>
                </a:r>
                <a14:m>
                  <m:oMath xmlns:m="http://schemas.openxmlformats.org/officeDocument/2006/math">
                    <m:f>
                      <m:f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𝐴𝐵</m:t>
                        </m:r>
                      </m:num>
                      <m:den>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den>
                    </m:f>
                    <m:r>
                      <m:rPr>
                        <m:sty m:val="p"/>
                      </m:rP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cos</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a:solidFill>
                              <a:schemeClr val="bg1"/>
                            </a:solidFill>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ψ</m:t>
                        </m:r>
                      </m:e>
                      <m: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4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400" dirty="0">
                  <a:solidFill>
                    <a:schemeClr val="bg1"/>
                  </a:solidFill>
                  <a:ea typeface="宋体" panose="02010600030101010101" pitchFamily="2" charset="-122"/>
                  <a:cs typeface="Times New Roman" panose="02020603050405020304" pitchFamily="18" charset="0"/>
                </a:endParaRPr>
              </a:p>
              <a:p>
                <a:r>
                  <a:rPr lang="zh-CN" altLang="en-US" sz="1400" dirty="0">
                    <a:solidFill>
                      <a:schemeClr val="bg1"/>
                    </a:solidFill>
                    <a:effectLst/>
                    <a:ea typeface="宋体" panose="02010600030101010101" pitchFamily="2" charset="-122"/>
                    <a:cs typeface="Times New Roman" panose="02020603050405020304" pitchFamily="18" charset="0"/>
                  </a:rPr>
                  <a:t>因此</a:t>
                </a:r>
                <a:r>
                  <a:rPr lang="zh-CN" altLang="zh-CN" sz="1400" dirty="0">
                    <a:solidFill>
                      <a:schemeClr val="bg1"/>
                    </a:solidFill>
                    <a:effectLst/>
                    <a:ea typeface="宋体" panose="02010600030101010101" pitchFamily="2" charset="-122"/>
                    <a:cs typeface="Times New Roman" panose="02020603050405020304" pitchFamily="18" charset="0"/>
                  </a:rPr>
                  <a:t>输出信号为直流信号。</a:t>
                </a:r>
                <a:r>
                  <a:rPr lang="zh-CN" altLang="en-US" sz="1400" dirty="0">
                    <a:solidFill>
                      <a:schemeClr val="bg1"/>
                    </a:solidFill>
                    <a:effectLst/>
                    <a:ea typeface="宋体" panose="02010600030101010101" pitchFamily="2" charset="-122"/>
                    <a:cs typeface="Times New Roman" panose="02020603050405020304" pitchFamily="18" charset="0"/>
                  </a:rPr>
                  <a:t>可由参考信号的参数</a:t>
                </a:r>
                <a:r>
                  <a:rPr lang="zh-CN" altLang="en-US" sz="1400" dirty="0">
                    <a:solidFill>
                      <a:schemeClr val="bg1"/>
                    </a:solidFill>
                    <a:ea typeface="宋体" panose="02010600030101010101" pitchFamily="2" charset="-122"/>
                    <a:cs typeface="Times New Roman" panose="02020603050405020304" pitchFamily="18" charset="0"/>
                  </a:rPr>
                  <a:t>求得</a:t>
                </a:r>
                <a:r>
                  <a:rPr lang="zh-CN" altLang="zh-CN" sz="1400" dirty="0">
                    <a:solidFill>
                      <a:schemeClr val="bg1"/>
                    </a:solidFill>
                    <a:effectLst/>
                    <a:ea typeface="宋体" panose="02010600030101010101" pitchFamily="2" charset="-122"/>
                    <a:cs typeface="Times New Roman" panose="02020603050405020304" pitchFamily="18" charset="0"/>
                  </a:rPr>
                  <a:t>待测信号的参数</a:t>
                </a:r>
                <a:r>
                  <a:rPr lang="en-US" altLang="zh-CN" sz="1400" dirty="0">
                    <a:solidFill>
                      <a:schemeClr val="bg1"/>
                    </a:solidFill>
                    <a:effectLst/>
                    <a:ea typeface="宋体" panose="02010600030101010101" pitchFamily="2" charset="-122"/>
                    <a:cs typeface="Times New Roman" panose="02020603050405020304" pitchFamily="18" charset="0"/>
                  </a:rPr>
                  <a:t>A</a:t>
                </a:r>
                <a:r>
                  <a:rPr lang="zh-CN" altLang="zh-CN" sz="1400" dirty="0">
                    <a:solidFill>
                      <a:schemeClr val="bg1"/>
                    </a:solidFill>
                    <a:effectLst/>
                    <a:ea typeface="宋体" panose="02010600030101010101" pitchFamily="2" charset="-122"/>
                    <a:cs typeface="Times New Roman" panose="02020603050405020304" pitchFamily="18" charset="0"/>
                  </a:rPr>
                  <a:t>和</a:t>
                </a:r>
                <a14:m>
                  <m:oMath xmlns:m="http://schemas.openxmlformats.org/officeDocument/2006/math">
                    <m:r>
                      <m:rPr>
                        <m:sty m:val="p"/>
                      </m:rPr>
                      <a:rPr lang="zh-CN" altLang="zh-CN" sz="14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ω</m:t>
                    </m:r>
                  </m:oMath>
                </a14:m>
                <a:r>
                  <a:rPr lang="zh-CN" altLang="zh-CN" sz="1400" dirty="0">
                    <a:solidFill>
                      <a:schemeClr val="bg1"/>
                    </a:solidFill>
                    <a:effectLst/>
                    <a:ea typeface="宋体" panose="02010600030101010101" pitchFamily="2" charset="-122"/>
                    <a:cs typeface="Times New Roman" panose="02020603050405020304" pitchFamily="18" charset="0"/>
                  </a:rPr>
                  <a:t>的值。</a:t>
                </a:r>
                <a:endParaRPr lang="zh-CN" altLang="en-US" sz="1100" dirty="0">
                  <a:solidFill>
                    <a:schemeClr val="bg1"/>
                  </a:solidFill>
                  <a:latin typeface="Arial" panose="020B0604020202020204" pitchFamily="34" charset="0"/>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4B628DDD-968C-478C-A2EE-C074E7EE1F48}"/>
                  </a:ext>
                </a:extLst>
              </p:cNvPr>
              <p:cNvSpPr txBox="1">
                <a:spLocks noRot="1" noChangeAspect="1" noMove="1" noResize="1" noEditPoints="1" noAdjustHandles="1" noChangeArrowheads="1" noChangeShapeType="1" noTextEdit="1"/>
              </p:cNvSpPr>
              <p:nvPr/>
            </p:nvSpPr>
            <p:spPr>
              <a:xfrm>
                <a:off x="1539042" y="1791492"/>
                <a:ext cx="9113915" cy="3555397"/>
              </a:xfrm>
              <a:prstGeom prst="rect">
                <a:avLst/>
              </a:prstGeom>
              <a:blipFill>
                <a:blip r:embed="rId4"/>
                <a:stretch>
                  <a:fillRect l="-201" b="-6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415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B02B56-0425-4CFF-B1E1-1F4068C54A9E}"/>
              </a:ext>
            </a:extLst>
          </p:cNvPr>
          <p:cNvSpPr txBox="1"/>
          <p:nvPr/>
        </p:nvSpPr>
        <p:spPr>
          <a:xfrm>
            <a:off x="4499454" y="3335876"/>
            <a:ext cx="3193092" cy="632224"/>
          </a:xfrm>
          <a:prstGeom prst="rect">
            <a:avLst/>
          </a:prstGeom>
          <a:noFill/>
        </p:spPr>
        <p:txBody>
          <a:bodyPr wrap="square" rtlCol="0">
            <a:spAutoFit/>
          </a:bodyPr>
          <a:lstStyle/>
          <a:p>
            <a:pPr algn="ctr">
              <a:lnSpc>
                <a:spcPct val="120000"/>
              </a:lnSpc>
            </a:pPr>
            <a:r>
              <a:rPr lang="zh-CN" altLang="en-US" sz="3200" b="1" dirty="0">
                <a:solidFill>
                  <a:schemeClr val="bg1"/>
                </a:solidFill>
                <a:cs typeface="+mn-ea"/>
                <a:sym typeface="+mn-lt"/>
              </a:rPr>
              <a:t>实验方案</a:t>
            </a:r>
            <a:endParaRPr lang="zh-CN" altLang="en-US" sz="3200" dirty="0">
              <a:solidFill>
                <a:schemeClr val="bg1"/>
              </a:solidFill>
              <a:cs typeface="+mn-ea"/>
              <a:sym typeface="+mn-lt"/>
            </a:endParaRPr>
          </a:p>
        </p:txBody>
      </p:sp>
      <p:sp>
        <p:nvSpPr>
          <p:cNvPr id="6" name="文本框 5">
            <a:extLst>
              <a:ext uri="{FF2B5EF4-FFF2-40B4-BE49-F238E27FC236}">
                <a16:creationId xmlns:a16="http://schemas.microsoft.com/office/drawing/2014/main" id="{0DA38BA9-E7E0-4F66-B0FA-3BC28976FC6C}"/>
              </a:ext>
            </a:extLst>
          </p:cNvPr>
          <p:cNvSpPr txBox="1"/>
          <p:nvPr/>
        </p:nvSpPr>
        <p:spPr>
          <a:xfrm>
            <a:off x="5039745" y="2311811"/>
            <a:ext cx="2112510" cy="1167756"/>
          </a:xfrm>
          <a:prstGeom prst="rect">
            <a:avLst/>
          </a:prstGeom>
          <a:noFill/>
        </p:spPr>
        <p:txBody>
          <a:bodyPr wrap="square" rtlCol="0">
            <a:spAutoFit/>
          </a:bodyPr>
          <a:lstStyle/>
          <a:p>
            <a:pPr algn="ctr">
              <a:lnSpc>
                <a:spcPct val="130000"/>
              </a:lnSpc>
            </a:pPr>
            <a:r>
              <a:rPr lang="en-US" altLang="zh-CN" sz="6000" b="1" dirty="0">
                <a:solidFill>
                  <a:schemeClr val="bg1"/>
                </a:solidFill>
                <a:latin typeface="Arial" panose="020B0604020202020204" pitchFamily="34" charset="0"/>
                <a:ea typeface="微软雅黑" panose="020B0503020204020204" pitchFamily="34" charset="-122"/>
              </a:rPr>
              <a:t>03</a:t>
            </a:r>
            <a:endParaRPr lang="zh-CN" altLang="en-US" sz="60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3812752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0.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1.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2.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3.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4.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5.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6.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7.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18.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3.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4.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5.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6.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7.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8.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ags/tag9.xml><?xml version="1.0" encoding="utf-8"?>
<p:tagLst xmlns:a="http://schemas.openxmlformats.org/drawingml/2006/main" xmlns:r="http://schemas.openxmlformats.org/officeDocument/2006/relationships" xmlns:p="http://schemas.openxmlformats.org/presentationml/2006/main">
  <p:tag name="NORDRI TOOLS WATERMARK" val="lbuycr5d"/>
</p:tagLst>
</file>

<file path=ppt/theme/theme1.xml><?xml version="1.0" encoding="utf-8"?>
<a:theme xmlns:a="http://schemas.openxmlformats.org/drawingml/2006/main" name="A000120140530A99PPBG">
  <a:themeElements>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fontScheme name="Temp">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A000120150327A07KPBG</Template>
  <TotalTime>1321</TotalTime>
  <Words>1682</Words>
  <Application>Microsoft Office PowerPoint</Application>
  <PresentationFormat>宽屏</PresentationFormat>
  <Paragraphs>372</Paragraphs>
  <Slides>30</Slides>
  <Notes>27</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等线</vt:lpstr>
      <vt:lpstr>宋体</vt:lpstr>
      <vt:lpstr>微软雅黑</vt:lpstr>
      <vt:lpstr>幼圆</vt:lpstr>
      <vt:lpstr>Arial</vt:lpstr>
      <vt:lpstr>Calibri</vt:lpstr>
      <vt:lpstr>Cambria Math</vt:lpstr>
      <vt:lpstr>Courier New</vt:lpstr>
      <vt:lpstr>Segoe UI</vt:lpstr>
      <vt:lpstr>Times New Roman</vt:lpstr>
      <vt:lpstr>Wingdings</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316</cp:revision>
  <dcterms:created xsi:type="dcterms:W3CDTF">2016-07-21T10:34:00Z</dcterms:created>
  <dcterms:modified xsi:type="dcterms:W3CDTF">2021-01-08T15:17:25Z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